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6858000" cy="9144000"/>
  <p:embeddedFontLst>
    <p:embeddedFont>
      <p:font typeface="DejaVu Sans 1" panose="020B0604020202020204" charset="0"/>
      <p:regular r:id="rId26"/>
    </p:embeddedFont>
    <p:embeddedFont>
      <p:font typeface="Open Sans 1" panose="020B0604020202020204" charset="0"/>
      <p:regular r:id="rId27"/>
    </p:embeddedFont>
    <p:embeddedFont>
      <p:font typeface="Open Sans 1 Bold" panose="020B0604020202020204" charset="0"/>
      <p:regular r:id="rId28"/>
    </p:embeddedFont>
    <p:embeddedFont>
      <p:font typeface="Open Sans 1 Bold Italics" panose="020B0604020202020204" charset="0"/>
      <p:regular r:id="rId29"/>
    </p:embeddedFont>
    <p:embeddedFont>
      <p:font typeface="Open Sans 1 Italics" panose="020B0604020202020204" charset="0"/>
      <p:regular r:id="rId30"/>
    </p:embeddedFont>
    <p:embeddedFont>
      <p:font typeface="Open Sans 2 Bold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46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97" r="-1097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Freeform 3"/>
          <p:cNvSpPr/>
          <p:nvPr/>
        </p:nvSpPr>
        <p:spPr>
          <a:xfrm>
            <a:off x="15072251" y="0"/>
            <a:ext cx="3215749" cy="1400750"/>
          </a:xfrm>
          <a:custGeom>
            <a:avLst/>
            <a:gdLst/>
            <a:ahLst/>
            <a:cxnLst/>
            <a:rect l="l" t="t" r="r" b="b"/>
            <a:pathLst>
              <a:path w="3215749" h="1400750">
                <a:moveTo>
                  <a:pt x="0" y="0"/>
                </a:moveTo>
                <a:lnTo>
                  <a:pt x="3215749" y="0"/>
                </a:lnTo>
                <a:lnTo>
                  <a:pt x="3215749" y="1400750"/>
                </a:lnTo>
                <a:lnTo>
                  <a:pt x="0" y="1400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TextBox 4"/>
          <p:cNvSpPr txBox="1"/>
          <p:nvPr/>
        </p:nvSpPr>
        <p:spPr>
          <a:xfrm>
            <a:off x="-177741" y="1944393"/>
            <a:ext cx="9321741" cy="4719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76"/>
              </a:lnSpc>
            </a:pPr>
            <a:r>
              <a:rPr lang="en-US" sz="6768">
                <a:solidFill>
                  <a:srgbClr val="FFFFFF"/>
                </a:solidFill>
                <a:latin typeface="DejaVu Sans 1"/>
                <a:ea typeface="DejaVu Sans 1"/>
                <a:cs typeface="DejaVu Sans 1"/>
                <a:sym typeface="DejaVu Sans 1"/>
              </a:rPr>
              <a:t>Grip op vastgoeddata, kracht in samenwerking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0" y="7885329"/>
            <a:ext cx="18288000" cy="2401671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10160" y="2632710"/>
            <a:ext cx="12867680" cy="405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72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Software ter ondersteuning </a:t>
            </a:r>
          </a:p>
          <a:p>
            <a:pPr algn="ctr">
              <a:lnSpc>
                <a:spcPts val="10800"/>
              </a:lnSpc>
            </a:pPr>
            <a:r>
              <a:rPr lang="en-US" sz="7200">
                <a:solidFill>
                  <a:srgbClr val="14497D"/>
                </a:solidFill>
                <a:latin typeface="Open Sans 1"/>
                <a:ea typeface="Open Sans 1"/>
                <a:cs typeface="Open Sans 1"/>
                <a:sym typeface="Open Sans 1"/>
              </a:rPr>
              <a:t>van (keten)samenwerking bij </a:t>
            </a:r>
          </a:p>
          <a:p>
            <a:pPr algn="ctr">
              <a:lnSpc>
                <a:spcPts val="10800"/>
              </a:lnSpc>
            </a:pPr>
            <a:r>
              <a:rPr lang="en-US" sz="7200">
                <a:solidFill>
                  <a:srgbClr val="14497D"/>
                </a:solidFill>
                <a:latin typeface="Open Sans 1"/>
                <a:ea typeface="Open Sans 1"/>
                <a:cs typeface="Open Sans 1"/>
                <a:sym typeface="Open Sans 1"/>
              </a:rPr>
              <a:t>onderhoud &amp; verbetering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6104292" y="5922339"/>
            <a:ext cx="5453998" cy="5453998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917892" y="4178399"/>
            <a:ext cx="5453998" cy="545399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3347565" y="-1323872"/>
            <a:ext cx="11035996" cy="12275628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308615" y="1487901"/>
            <a:ext cx="9950685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Even voorstellen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08615" y="2784219"/>
            <a:ext cx="10599569" cy="3970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Brian Bergman</a:t>
            </a:r>
          </a:p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Partner en Consultant RGS</a:t>
            </a:r>
          </a:p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35 jaar</a:t>
            </a:r>
          </a:p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Woonachtig te Borne</a:t>
            </a:r>
          </a:p>
          <a:p>
            <a:pPr algn="l">
              <a:lnSpc>
                <a:spcPts val="6400"/>
              </a:lnSpc>
            </a:pPr>
            <a:endParaRPr lang="en-US" sz="3200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6104292" y="5922339"/>
            <a:ext cx="5453998" cy="5453998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917892" y="4178399"/>
            <a:ext cx="5453998" cy="545399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3347565" y="-1323872"/>
            <a:ext cx="11035996" cy="12275628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1" name="Freeform 11"/>
          <p:cNvSpPr/>
          <p:nvPr/>
        </p:nvSpPr>
        <p:spPr>
          <a:xfrm>
            <a:off x="8128738" y="4645792"/>
            <a:ext cx="5445903" cy="5474267"/>
          </a:xfrm>
          <a:custGeom>
            <a:avLst/>
            <a:gdLst/>
            <a:ahLst/>
            <a:cxnLst/>
            <a:rect l="l" t="t" r="r" b="b"/>
            <a:pathLst>
              <a:path w="5445903" h="5474267">
                <a:moveTo>
                  <a:pt x="0" y="0"/>
                </a:moveTo>
                <a:lnTo>
                  <a:pt x="5445903" y="0"/>
                </a:lnTo>
                <a:lnTo>
                  <a:pt x="5445903" y="5474267"/>
                </a:lnTo>
                <a:lnTo>
                  <a:pt x="0" y="5474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6163339" y="1535526"/>
            <a:ext cx="12486655" cy="811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Laten we beginnen met stellingen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49195" y="2792095"/>
            <a:ext cx="10599569" cy="2351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00"/>
              </a:lnSpc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Ga naar menti.com of scan de QR code</a:t>
            </a:r>
          </a:p>
          <a:p>
            <a:pPr algn="l">
              <a:lnSpc>
                <a:spcPts val="6400"/>
              </a:lnSpc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Toegangscode: 5482 6966</a:t>
            </a:r>
          </a:p>
          <a:p>
            <a:pPr algn="l">
              <a:lnSpc>
                <a:spcPts val="6400"/>
              </a:lnSpc>
            </a:pPr>
            <a:endParaRPr lang="en-US" sz="3200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6104292" y="5922339"/>
            <a:ext cx="5453998" cy="5453998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917892" y="4178399"/>
            <a:ext cx="5453998" cy="545399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3347565" y="-1323872"/>
            <a:ext cx="11035996" cy="12275628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1" name="Freeform 11"/>
          <p:cNvSpPr/>
          <p:nvPr/>
        </p:nvSpPr>
        <p:spPr>
          <a:xfrm>
            <a:off x="9144000" y="5922339"/>
            <a:ext cx="4448432" cy="4114800"/>
          </a:xfrm>
          <a:custGeom>
            <a:avLst/>
            <a:gdLst/>
            <a:ahLst/>
            <a:cxnLst/>
            <a:rect l="l" t="t" r="r" b="b"/>
            <a:pathLst>
              <a:path w="4448432" h="4114800">
                <a:moveTo>
                  <a:pt x="0" y="0"/>
                </a:moveTo>
                <a:lnTo>
                  <a:pt x="4448432" y="0"/>
                </a:lnTo>
                <a:lnTo>
                  <a:pt x="44484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6163339" y="1535526"/>
            <a:ext cx="12486655" cy="811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Geen gelijkwaardige samenwerking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08615" y="2784219"/>
            <a:ext cx="10599569" cy="316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Niet hetzelfde belang</a:t>
            </a:r>
          </a:p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Andere rol: opdrachtgever &lt;-&gt; opdrachtnemer</a:t>
            </a:r>
          </a:p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Informatie asymmetrie</a:t>
            </a:r>
          </a:p>
          <a:p>
            <a:pPr algn="l">
              <a:lnSpc>
                <a:spcPts val="6400"/>
              </a:lnSpc>
            </a:pPr>
            <a:endParaRPr lang="en-US" sz="3200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6104292" y="5922339"/>
            <a:ext cx="5453998" cy="5453998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917892" y="4178399"/>
            <a:ext cx="5453998" cy="545399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3347565" y="-1323872"/>
            <a:ext cx="11035996" cy="12275628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308615" y="2784219"/>
            <a:ext cx="9781514" cy="3970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Gezamenlijk doel</a:t>
            </a:r>
          </a:p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Duidelijke verantwoordelijkheden Vastgoedeigenaar &lt;-&gt; marktpartijen</a:t>
            </a:r>
          </a:p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Single source of thruth</a:t>
            </a:r>
          </a:p>
          <a:p>
            <a:pPr algn="l">
              <a:lnSpc>
                <a:spcPts val="6400"/>
              </a:lnSpc>
            </a:pPr>
            <a:endParaRPr lang="en-US" sz="3200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9144000" y="6172200"/>
            <a:ext cx="4784651" cy="4114800"/>
          </a:xfrm>
          <a:custGeom>
            <a:avLst/>
            <a:gdLst/>
            <a:ahLst/>
            <a:cxnLst/>
            <a:rect l="l" t="t" r="r" b="b"/>
            <a:pathLst>
              <a:path w="4784651" h="4114800">
                <a:moveTo>
                  <a:pt x="0" y="0"/>
                </a:moveTo>
                <a:lnTo>
                  <a:pt x="4784651" y="0"/>
                </a:lnTo>
                <a:lnTo>
                  <a:pt x="47846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6163339" y="1535526"/>
            <a:ext cx="12486655" cy="811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Een evenwichtige samenwerking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0" y="7885329"/>
            <a:ext cx="18288000" cy="2401671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5" name="Freeform 5"/>
          <p:cNvSpPr/>
          <p:nvPr/>
        </p:nvSpPr>
        <p:spPr>
          <a:xfrm>
            <a:off x="3822743" y="1028700"/>
            <a:ext cx="10642514" cy="6689010"/>
          </a:xfrm>
          <a:custGeom>
            <a:avLst/>
            <a:gdLst/>
            <a:ahLst/>
            <a:cxnLst/>
            <a:rect l="l" t="t" r="r" b="b"/>
            <a:pathLst>
              <a:path w="10642514" h="6689010">
                <a:moveTo>
                  <a:pt x="0" y="0"/>
                </a:moveTo>
                <a:lnTo>
                  <a:pt x="10642514" y="0"/>
                </a:lnTo>
                <a:lnTo>
                  <a:pt x="10642514" y="6689010"/>
                </a:lnTo>
                <a:lnTo>
                  <a:pt x="0" y="66890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3026579" y="8522539"/>
            <a:ext cx="13908771" cy="100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10"/>
              </a:lnSpc>
            </a:pPr>
            <a:r>
              <a:rPr lang="en-US" sz="5864">
                <a:solidFill>
                  <a:srgbClr val="FFFFFF"/>
                </a:solidFill>
                <a:latin typeface="DejaVu Sans 1"/>
                <a:ea typeface="DejaVu Sans 1"/>
                <a:cs typeface="DejaVu Sans 1"/>
                <a:sym typeface="DejaVu Sans 1"/>
              </a:rPr>
              <a:t>Hoe richt je je samenwerking in?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0" y="7885329"/>
            <a:ext cx="18288000" cy="2401671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5" name="Freeform 5"/>
          <p:cNvSpPr/>
          <p:nvPr/>
        </p:nvSpPr>
        <p:spPr>
          <a:xfrm>
            <a:off x="3471619" y="933450"/>
            <a:ext cx="11924571" cy="6856629"/>
          </a:xfrm>
          <a:custGeom>
            <a:avLst/>
            <a:gdLst/>
            <a:ahLst/>
            <a:cxnLst/>
            <a:rect l="l" t="t" r="r" b="b"/>
            <a:pathLst>
              <a:path w="11924571" h="6856629">
                <a:moveTo>
                  <a:pt x="0" y="0"/>
                </a:moveTo>
                <a:lnTo>
                  <a:pt x="11924571" y="0"/>
                </a:lnTo>
                <a:lnTo>
                  <a:pt x="11924571" y="6856629"/>
                </a:lnTo>
                <a:lnTo>
                  <a:pt x="0" y="68566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2298129" y="8722944"/>
            <a:ext cx="13691741" cy="64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9"/>
              </a:lnSpc>
              <a:spcBef>
                <a:spcPct val="0"/>
              </a:spcBef>
            </a:pPr>
            <a:r>
              <a:rPr lang="en-US" sz="3649" b="1">
                <a:solidFill>
                  <a:srgbClr val="FFFFFF"/>
                </a:solidFill>
                <a:latin typeface="DejaVu Sans 1"/>
                <a:ea typeface="DejaVu Sans 1"/>
                <a:cs typeface="DejaVu Sans 1"/>
                <a:sym typeface="DejaVu Sans 1"/>
              </a:rPr>
              <a:t>Efficient samenwerken begint met: Single Source Of Truth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111610" y="0"/>
            <a:ext cx="2176390" cy="948015"/>
          </a:xfrm>
          <a:custGeom>
            <a:avLst/>
            <a:gdLst/>
            <a:ahLst/>
            <a:cxnLst/>
            <a:rect l="l" t="t" r="r" b="b"/>
            <a:pathLst>
              <a:path w="2176390" h="948015">
                <a:moveTo>
                  <a:pt x="0" y="0"/>
                </a:moveTo>
                <a:lnTo>
                  <a:pt x="2176390" y="0"/>
                </a:lnTo>
                <a:lnTo>
                  <a:pt x="2176390" y="948015"/>
                </a:lnTo>
                <a:lnTo>
                  <a:pt x="0" y="9480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0" y="7885329"/>
            <a:ext cx="18288000" cy="2401671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5" name="Freeform 5"/>
          <p:cNvSpPr/>
          <p:nvPr/>
        </p:nvSpPr>
        <p:spPr>
          <a:xfrm>
            <a:off x="2784864" y="0"/>
            <a:ext cx="12718272" cy="7885329"/>
          </a:xfrm>
          <a:custGeom>
            <a:avLst/>
            <a:gdLst/>
            <a:ahLst/>
            <a:cxnLst/>
            <a:rect l="l" t="t" r="r" b="b"/>
            <a:pathLst>
              <a:path w="12718272" h="7885329">
                <a:moveTo>
                  <a:pt x="0" y="0"/>
                </a:moveTo>
                <a:lnTo>
                  <a:pt x="12718272" y="0"/>
                </a:lnTo>
                <a:lnTo>
                  <a:pt x="12718272" y="7885329"/>
                </a:lnTo>
                <a:lnTo>
                  <a:pt x="0" y="78853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4127674" y="8722944"/>
            <a:ext cx="10032653" cy="64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9"/>
              </a:lnSpc>
              <a:spcBef>
                <a:spcPct val="0"/>
              </a:spcBef>
            </a:pPr>
            <a:r>
              <a:rPr lang="en-US" sz="3649">
                <a:solidFill>
                  <a:srgbClr val="FFFFFF"/>
                </a:solidFill>
                <a:latin typeface="DejaVu Sans 1"/>
                <a:ea typeface="DejaVu Sans 1"/>
                <a:cs typeface="DejaVu Sans 1"/>
                <a:sym typeface="DejaVu Sans 1"/>
              </a:rPr>
              <a:t>Het slagen van RGS begint met helderheid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0" y="7885329"/>
            <a:ext cx="18288000" cy="2401671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5" name="Freeform 5"/>
          <p:cNvSpPr/>
          <p:nvPr/>
        </p:nvSpPr>
        <p:spPr>
          <a:xfrm>
            <a:off x="2601885" y="921512"/>
            <a:ext cx="13084230" cy="6869221"/>
          </a:xfrm>
          <a:custGeom>
            <a:avLst/>
            <a:gdLst/>
            <a:ahLst/>
            <a:cxnLst/>
            <a:rect l="l" t="t" r="r" b="b"/>
            <a:pathLst>
              <a:path w="13084230" h="6869221">
                <a:moveTo>
                  <a:pt x="0" y="0"/>
                </a:moveTo>
                <a:lnTo>
                  <a:pt x="13084230" y="0"/>
                </a:lnTo>
                <a:lnTo>
                  <a:pt x="13084230" y="6869221"/>
                </a:lnTo>
                <a:lnTo>
                  <a:pt x="0" y="68692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3211413" y="8722944"/>
            <a:ext cx="11865173" cy="64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9"/>
              </a:lnSpc>
              <a:spcBef>
                <a:spcPct val="0"/>
              </a:spcBef>
            </a:pPr>
            <a:r>
              <a:rPr lang="en-US" sz="3649">
                <a:solidFill>
                  <a:srgbClr val="FFFFFF"/>
                </a:solidFill>
                <a:latin typeface="DejaVu Sans 1"/>
                <a:ea typeface="DejaVu Sans 1"/>
                <a:cs typeface="DejaVu Sans 1"/>
                <a:sym typeface="DejaVu Sans 1"/>
              </a:rPr>
              <a:t>Bepaal duidelijke rollen en verantwoordelijkheden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0" y="7885329"/>
            <a:ext cx="18288000" cy="2401671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2632710"/>
            <a:ext cx="18288000" cy="2678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72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Met ICT kun je wél bouwen aan vertrouwen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0" y="7885329"/>
            <a:ext cx="18288000" cy="2401671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-530497"/>
            <a:ext cx="11364979" cy="10817497"/>
          </a:xfrm>
          <a:custGeom>
            <a:avLst/>
            <a:gdLst/>
            <a:ahLst/>
            <a:cxnLst/>
            <a:rect l="l" t="t" r="r" b="b"/>
            <a:pathLst>
              <a:path w="11364979" h="10817497">
                <a:moveTo>
                  <a:pt x="0" y="0"/>
                </a:moveTo>
                <a:lnTo>
                  <a:pt x="11364979" y="0"/>
                </a:lnTo>
                <a:lnTo>
                  <a:pt x="11364979" y="10817497"/>
                </a:lnTo>
                <a:lnTo>
                  <a:pt x="0" y="108174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868" r="-1439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11721599" y="2438717"/>
            <a:ext cx="6249405" cy="456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Veel data uitwisseling - Bij 4 onderhoudspartijen spreken we al van minimaal 16 documenten: </a:t>
            </a:r>
          </a:p>
          <a:p>
            <a:pPr algn="just">
              <a:lnSpc>
                <a:spcPts val="30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- 4x Inspectierapport</a:t>
            </a:r>
          </a:p>
          <a:p>
            <a:pPr algn="just">
              <a:lnSpc>
                <a:spcPts val="30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- 4x MJOP</a:t>
            </a:r>
          </a:p>
          <a:p>
            <a:pPr algn="just">
              <a:lnSpc>
                <a:spcPts val="30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- 4x MJOB </a:t>
            </a:r>
          </a:p>
          <a:p>
            <a:pPr algn="just">
              <a:lnSpc>
                <a:spcPts val="30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- 4x Tekeningen</a:t>
            </a:r>
          </a:p>
          <a:p>
            <a:pPr algn="just">
              <a:lnSpc>
                <a:spcPts val="30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</a:p>
          <a:p>
            <a:pPr algn="just">
              <a:lnSpc>
                <a:spcPts val="30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Vervuiling van data</a:t>
            </a:r>
          </a:p>
          <a:p>
            <a:pPr algn="just">
              <a:lnSpc>
                <a:spcPts val="30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Verhoogd risico op faalkosten</a:t>
            </a:r>
          </a:p>
          <a:p>
            <a:pPr algn="just">
              <a:lnSpc>
                <a:spcPts val="30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Inefficiënte &amp; ongestructureerde manier van werken</a:t>
            </a:r>
          </a:p>
          <a:p>
            <a:pPr algn="just">
              <a:lnSpc>
                <a:spcPts val="30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algn="just">
              <a:lnSpc>
                <a:spcPts val="30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Gebruik van verschillende applicaties -&gt; verminderd inzicht in de (beschikbare) data.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21599" y="1770652"/>
            <a:ext cx="2319779" cy="53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00000"/>
                </a:solidFill>
                <a:latin typeface="DejaVu Sans 1"/>
                <a:ea typeface="DejaVu Sans 1"/>
                <a:cs typeface="DejaVu Sans 1"/>
                <a:sym typeface="DejaVu Sans 1"/>
              </a:rPr>
              <a:t>De nadelen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5293" y="507731"/>
            <a:ext cx="3424153" cy="53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00000"/>
                </a:solidFill>
                <a:latin typeface="DejaVu Sans 1"/>
                <a:ea typeface="DejaVu Sans 1"/>
                <a:cs typeface="DejaVu Sans 1"/>
                <a:sym typeface="DejaVu Sans 1"/>
              </a:rPr>
              <a:t>De datastromen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885329"/>
            <a:ext cx="18288000" cy="2401671"/>
            <a:chOff x="0" y="0"/>
            <a:chExt cx="2833290" cy="3720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2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Freeform 4"/>
          <p:cNvSpPr/>
          <p:nvPr/>
        </p:nvSpPr>
        <p:spPr>
          <a:xfrm>
            <a:off x="2078507" y="-858951"/>
            <a:ext cx="14634778" cy="8744280"/>
          </a:xfrm>
          <a:custGeom>
            <a:avLst/>
            <a:gdLst/>
            <a:ahLst/>
            <a:cxnLst/>
            <a:rect l="l" t="t" r="r" b="b"/>
            <a:pathLst>
              <a:path w="14634778" h="8744280">
                <a:moveTo>
                  <a:pt x="0" y="0"/>
                </a:moveTo>
                <a:lnTo>
                  <a:pt x="14634778" y="0"/>
                </a:lnTo>
                <a:lnTo>
                  <a:pt x="14634778" y="8744280"/>
                </a:lnTo>
                <a:lnTo>
                  <a:pt x="0" y="8744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0" y="7885329"/>
            <a:ext cx="18288000" cy="2401671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4696" y="7200900"/>
            <a:ext cx="11732358" cy="3086100"/>
            <a:chOff x="0" y="0"/>
            <a:chExt cx="3090004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90004" cy="812800"/>
            </a:xfrm>
            <a:custGeom>
              <a:avLst/>
              <a:gdLst/>
              <a:ahLst/>
              <a:cxnLst/>
              <a:rect l="l" t="t" r="r" b="b"/>
              <a:pathLst>
                <a:path w="3090004" h="812800">
                  <a:moveTo>
                    <a:pt x="0" y="0"/>
                  </a:moveTo>
                  <a:lnTo>
                    <a:pt x="3090004" y="0"/>
                  </a:lnTo>
                  <a:lnTo>
                    <a:pt x="309000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090004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-314325" y="0"/>
            <a:ext cx="12041987" cy="9631662"/>
          </a:xfrm>
          <a:custGeom>
            <a:avLst/>
            <a:gdLst/>
            <a:ahLst/>
            <a:cxnLst/>
            <a:rect l="l" t="t" r="r" b="b"/>
            <a:pathLst>
              <a:path w="12041987" h="9631662">
                <a:moveTo>
                  <a:pt x="0" y="0"/>
                </a:moveTo>
                <a:lnTo>
                  <a:pt x="12041987" y="0"/>
                </a:lnTo>
                <a:lnTo>
                  <a:pt x="12041987" y="9631662"/>
                </a:lnTo>
                <a:lnTo>
                  <a:pt x="0" y="96316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9" name="Group 9"/>
          <p:cNvGrpSpPr/>
          <p:nvPr/>
        </p:nvGrpSpPr>
        <p:grpSpPr>
          <a:xfrm>
            <a:off x="5264309" y="3682255"/>
            <a:ext cx="1061414" cy="683064"/>
            <a:chOff x="0" y="0"/>
            <a:chExt cx="279549" cy="1799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9549" cy="179902"/>
            </a:xfrm>
            <a:custGeom>
              <a:avLst/>
              <a:gdLst/>
              <a:ahLst/>
              <a:cxnLst/>
              <a:rect l="l" t="t" r="r" b="b"/>
              <a:pathLst>
                <a:path w="279549" h="179902">
                  <a:moveTo>
                    <a:pt x="0" y="0"/>
                  </a:moveTo>
                  <a:lnTo>
                    <a:pt x="279549" y="0"/>
                  </a:lnTo>
                  <a:lnTo>
                    <a:pt x="279549" y="179902"/>
                  </a:lnTo>
                  <a:lnTo>
                    <a:pt x="0" y="1799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79549" cy="2275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DejaVu Sans 1"/>
                  <a:ea typeface="DejaVu Sans 1"/>
                  <a:cs typeface="DejaVu Sans 1"/>
                  <a:sym typeface="DejaVu Sans 1"/>
                </a:rPr>
                <a:t>Teams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873999" y="2610167"/>
            <a:ext cx="6249405" cy="5153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Data uitwisseling - Bij 4 onderhoudspartijen spreken we van minimaal 10 documenten: </a:t>
            </a:r>
          </a:p>
          <a:p>
            <a:pPr algn="just">
              <a:lnSpc>
                <a:spcPts val="2700"/>
              </a:lnSpc>
              <a:spcBef>
                <a:spcPct val="0"/>
              </a:spcBef>
            </a:pPr>
            <a:endParaRPr lang="en-US" sz="1800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algn="just">
              <a:lnSpc>
                <a:spcPts val="285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 - 4x Inspectierapport</a:t>
            </a:r>
          </a:p>
          <a:p>
            <a:pPr algn="just">
              <a:lnSpc>
                <a:spcPts val="270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 - 4x MJOP</a:t>
            </a:r>
          </a:p>
          <a:p>
            <a:pPr algn="just">
              <a:lnSpc>
                <a:spcPts val="270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 - 1x MJOB </a:t>
            </a:r>
          </a:p>
          <a:p>
            <a:pPr algn="just">
              <a:lnSpc>
                <a:spcPts val="270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 - 1x Tekening</a:t>
            </a:r>
          </a:p>
          <a:p>
            <a:pPr algn="just">
              <a:lnSpc>
                <a:spcPts val="2250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</a:p>
          <a:p>
            <a:pPr algn="just">
              <a:lnSpc>
                <a:spcPts val="270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Vervuiling van data vanwege 'over kloppen' </a:t>
            </a:r>
          </a:p>
          <a:p>
            <a:pPr algn="just">
              <a:lnSpc>
                <a:spcPts val="270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Verhoogd risico op faalkosten</a:t>
            </a:r>
          </a:p>
          <a:p>
            <a:pPr algn="just">
              <a:lnSpc>
                <a:spcPts val="270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Inefficiënte &amp; ongestructureerde manier van werken</a:t>
            </a:r>
          </a:p>
          <a:p>
            <a:pPr algn="just">
              <a:lnSpc>
                <a:spcPts val="2700"/>
              </a:lnSpc>
              <a:spcBef>
                <a:spcPct val="0"/>
              </a:spcBef>
            </a:pPr>
            <a:endParaRPr lang="en-US" sz="1800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algn="just">
              <a:lnSpc>
                <a:spcPts val="270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Gebruik van verschillende applicaties -&gt; verminderd inzicht in de (beschikbare) data.</a:t>
            </a:r>
          </a:p>
          <a:p>
            <a:pPr algn="just">
              <a:lnSpc>
                <a:spcPts val="3300"/>
              </a:lnSpc>
              <a:spcBef>
                <a:spcPct val="0"/>
              </a:spcBef>
            </a:pPr>
            <a:endParaRPr lang="en-US" sz="1800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873999" y="1923052"/>
            <a:ext cx="2319779" cy="53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00000"/>
                </a:solidFill>
                <a:latin typeface="DejaVu Sans 1"/>
                <a:ea typeface="DejaVu Sans 1"/>
                <a:cs typeface="DejaVu Sans 1"/>
                <a:sym typeface="DejaVu Sans 1"/>
              </a:rPr>
              <a:t>De nadelen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5293" y="507731"/>
            <a:ext cx="3424153" cy="53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00000"/>
                </a:solidFill>
                <a:latin typeface="DejaVu Sans 1"/>
                <a:ea typeface="DejaVu Sans 1"/>
                <a:cs typeface="DejaVu Sans 1"/>
                <a:sym typeface="DejaVu Sans 1"/>
              </a:rPr>
              <a:t>Platformificatie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6104292" y="5922339"/>
            <a:ext cx="5453998" cy="5453998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917892" y="4178399"/>
            <a:ext cx="5453998" cy="545399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3347565" y="-1323872"/>
            <a:ext cx="11035996" cy="12275628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924166" y="3983994"/>
            <a:ext cx="4335134" cy="4025899"/>
          </a:xfrm>
          <a:custGeom>
            <a:avLst/>
            <a:gdLst/>
            <a:ahLst/>
            <a:cxnLst/>
            <a:rect l="l" t="t" r="r" b="b"/>
            <a:pathLst>
              <a:path w="4335134" h="4025899">
                <a:moveTo>
                  <a:pt x="0" y="0"/>
                </a:moveTo>
                <a:lnTo>
                  <a:pt x="4335134" y="0"/>
                </a:lnTo>
                <a:lnTo>
                  <a:pt x="4335134" y="4025899"/>
                </a:lnTo>
                <a:lnTo>
                  <a:pt x="0" y="40258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7308615" y="1487901"/>
            <a:ext cx="8795677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Datakwaliteit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688431" y="3049908"/>
            <a:ext cx="9941829" cy="644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99"/>
              </a:lnSpc>
            </a:pPr>
            <a:r>
              <a:rPr lang="en-US" sz="33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Welke data is van belang?</a:t>
            </a:r>
          </a:p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Complexgegevens</a:t>
            </a:r>
          </a:p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Strategie</a:t>
            </a:r>
          </a:p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Inspectiegegevens</a:t>
            </a:r>
          </a:p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Invloedsfactoren</a:t>
            </a:r>
          </a:p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Kosten</a:t>
            </a:r>
          </a:p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Metrages</a:t>
            </a:r>
          </a:p>
          <a:p>
            <a:pPr algn="l">
              <a:lnSpc>
                <a:spcPts val="6400"/>
              </a:lnSpc>
            </a:pPr>
            <a:endParaRPr lang="en-US" sz="3200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6104292" y="5922339"/>
            <a:ext cx="5453998" cy="5453998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917892" y="4178399"/>
            <a:ext cx="5453998" cy="545399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526111" y="2907776"/>
            <a:ext cx="10198316" cy="6205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2"/>
              </a:lnSpc>
            </a:pPr>
            <a:r>
              <a:rPr lang="en-US" sz="2201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Hoe krijg je deze data eenduidig en meetbaar?</a:t>
            </a:r>
          </a:p>
          <a:p>
            <a:pPr algn="l">
              <a:lnSpc>
                <a:spcPts val="4402"/>
              </a:lnSpc>
            </a:pPr>
            <a:r>
              <a:rPr lang="en-US" sz="2201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Afspraken met betrekking tot uniformiteit en eigenaarschap van data </a:t>
            </a:r>
          </a:p>
          <a:p>
            <a:pPr algn="l">
              <a:lnSpc>
                <a:spcPts val="3602"/>
              </a:lnSpc>
            </a:pPr>
            <a:r>
              <a:rPr lang="en-US" sz="1801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- </a:t>
            </a:r>
            <a:r>
              <a:rPr lang="en-US" sz="1801" i="1">
                <a:solidFill>
                  <a:srgbClr val="00000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Welke inspectie methode(s), op welke manier vastleggen etc.</a:t>
            </a:r>
          </a:p>
          <a:p>
            <a:pPr algn="l">
              <a:lnSpc>
                <a:spcPts val="1602"/>
              </a:lnSpc>
            </a:pPr>
            <a:endParaRPr lang="en-US" sz="1801" i="1">
              <a:solidFill>
                <a:srgbClr val="000000"/>
              </a:solidFill>
              <a:latin typeface="Open Sans 1 Italics"/>
              <a:ea typeface="Open Sans 1 Italics"/>
              <a:cs typeface="Open Sans 1 Italics"/>
              <a:sym typeface="Open Sans 1 Italics"/>
            </a:endParaRPr>
          </a:p>
          <a:p>
            <a:pPr algn="l">
              <a:lnSpc>
                <a:spcPts val="4402"/>
              </a:lnSpc>
            </a:pPr>
            <a:r>
              <a:rPr lang="en-US" sz="2201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Afspraken hoe de data wordt gegenereerd</a:t>
            </a:r>
          </a:p>
          <a:p>
            <a:pPr algn="l">
              <a:lnSpc>
                <a:spcPts val="3601"/>
              </a:lnSpc>
            </a:pPr>
            <a:r>
              <a:rPr lang="en-US" sz="18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- </a:t>
            </a:r>
            <a:r>
              <a:rPr lang="en-US" sz="1800" i="1">
                <a:solidFill>
                  <a:srgbClr val="00000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Verantwoordelijke partij(en), externe bron </a:t>
            </a:r>
          </a:p>
          <a:p>
            <a:pPr algn="l">
              <a:lnSpc>
                <a:spcPts val="2201"/>
              </a:lnSpc>
            </a:pPr>
            <a:endParaRPr lang="en-US" sz="1800" i="1">
              <a:solidFill>
                <a:srgbClr val="000000"/>
              </a:solidFill>
              <a:latin typeface="Open Sans 1 Italics"/>
              <a:ea typeface="Open Sans 1 Italics"/>
              <a:cs typeface="Open Sans 1 Italics"/>
              <a:sym typeface="Open Sans 1 Italics"/>
            </a:endParaRPr>
          </a:p>
          <a:p>
            <a:pPr algn="l">
              <a:lnSpc>
                <a:spcPts val="4402"/>
              </a:lnSpc>
            </a:pPr>
            <a:r>
              <a:rPr lang="en-US" sz="2201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Afspraken over de te gebruiken software</a:t>
            </a:r>
          </a:p>
          <a:p>
            <a:pPr algn="l">
              <a:lnSpc>
                <a:spcPts val="3601"/>
              </a:lnSpc>
            </a:pPr>
            <a:r>
              <a:rPr lang="en-US" sz="18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- </a:t>
            </a:r>
            <a:r>
              <a:rPr lang="en-US" sz="1800" i="1">
                <a:solidFill>
                  <a:srgbClr val="00000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Uniformiteit of sturen op output</a:t>
            </a:r>
          </a:p>
          <a:p>
            <a:pPr algn="l">
              <a:lnSpc>
                <a:spcPts val="1801"/>
              </a:lnSpc>
            </a:pPr>
            <a:endParaRPr lang="en-US" sz="1800" i="1">
              <a:solidFill>
                <a:srgbClr val="000000"/>
              </a:solidFill>
              <a:latin typeface="Open Sans 1 Italics"/>
              <a:ea typeface="Open Sans 1 Italics"/>
              <a:cs typeface="Open Sans 1 Italics"/>
              <a:sym typeface="Open Sans 1 Italics"/>
            </a:endParaRPr>
          </a:p>
          <a:p>
            <a:pPr algn="l">
              <a:lnSpc>
                <a:spcPts val="4402"/>
              </a:lnSpc>
            </a:pPr>
            <a:r>
              <a:rPr lang="en-US" sz="2201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Het bij elkaar brengen van data van de verschillende partners</a:t>
            </a:r>
          </a:p>
          <a:p>
            <a:pPr algn="l">
              <a:lnSpc>
                <a:spcPts val="3601"/>
              </a:lnSpc>
            </a:pPr>
            <a:r>
              <a:rPr lang="en-US" sz="1800" b="1" i="1">
                <a:solidFill>
                  <a:srgbClr val="000000"/>
                </a:solidFill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- </a:t>
            </a:r>
            <a:r>
              <a:rPr lang="en-US" sz="1800" i="1">
                <a:solidFill>
                  <a:srgbClr val="00000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 In een specifieke softwareoplossing of ontsluiten met PowerBI</a:t>
            </a:r>
          </a:p>
          <a:p>
            <a:pPr algn="l">
              <a:lnSpc>
                <a:spcPts val="4001"/>
              </a:lnSpc>
            </a:pPr>
            <a:endParaRPr lang="en-US" sz="1800" i="1">
              <a:solidFill>
                <a:srgbClr val="000000"/>
              </a:solidFill>
              <a:latin typeface="Open Sans 1 Italics"/>
              <a:ea typeface="Open Sans 1 Italics"/>
              <a:cs typeface="Open Sans 1 Italics"/>
              <a:sym typeface="Open Sans 1 Italics"/>
            </a:endParaRPr>
          </a:p>
          <a:p>
            <a:pPr algn="l">
              <a:lnSpc>
                <a:spcPts val="4001"/>
              </a:lnSpc>
            </a:pPr>
            <a:endParaRPr lang="en-US" sz="1800" i="1">
              <a:solidFill>
                <a:srgbClr val="000000"/>
              </a:solidFill>
              <a:latin typeface="Open Sans 1 Italics"/>
              <a:ea typeface="Open Sans 1 Italics"/>
              <a:cs typeface="Open Sans 1 Italics"/>
              <a:sym typeface="Open Sans 1 Italics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-3347565" y="-1323872"/>
            <a:ext cx="11035996" cy="12275628"/>
            <a:chOff x="687070" y="247650"/>
            <a:chExt cx="11148060" cy="12400280"/>
          </a:xfrm>
        </p:grpSpPr>
        <p:sp>
          <p:nvSpPr>
            <p:cNvPr id="11" name="Freeform 11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2" name="Freeform 12"/>
          <p:cNvSpPr/>
          <p:nvPr/>
        </p:nvSpPr>
        <p:spPr>
          <a:xfrm>
            <a:off x="9144000" y="8649338"/>
            <a:ext cx="4173943" cy="1430867"/>
          </a:xfrm>
          <a:custGeom>
            <a:avLst/>
            <a:gdLst/>
            <a:ahLst/>
            <a:cxnLst/>
            <a:rect l="l" t="t" r="r" b="b"/>
            <a:pathLst>
              <a:path w="4173943" h="1430867">
                <a:moveTo>
                  <a:pt x="0" y="0"/>
                </a:moveTo>
                <a:lnTo>
                  <a:pt x="4173943" y="0"/>
                </a:lnTo>
                <a:lnTo>
                  <a:pt x="4173943" y="1430867"/>
                </a:lnTo>
                <a:lnTo>
                  <a:pt x="0" y="14308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308615" y="1487901"/>
            <a:ext cx="8795677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Datakwaliteit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885329"/>
            <a:ext cx="18288000" cy="2401671"/>
            <a:chOff x="0" y="0"/>
            <a:chExt cx="2833290" cy="3720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2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0" y="8437828"/>
            <a:ext cx="18288000" cy="972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99"/>
              </a:lnSpc>
              <a:spcBef>
                <a:spcPct val="0"/>
              </a:spcBef>
            </a:pPr>
            <a:r>
              <a:rPr lang="en-US" sz="4299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Verbindend platform tussen opdrachtgever en opdrachtnemers</a:t>
            </a:r>
          </a:p>
        </p:txBody>
      </p:sp>
      <p:sp>
        <p:nvSpPr>
          <p:cNvPr id="5" name="Freeform 5"/>
          <p:cNvSpPr/>
          <p:nvPr/>
        </p:nvSpPr>
        <p:spPr>
          <a:xfrm>
            <a:off x="2437402" y="291266"/>
            <a:ext cx="13413196" cy="7427557"/>
          </a:xfrm>
          <a:custGeom>
            <a:avLst/>
            <a:gdLst/>
            <a:ahLst/>
            <a:cxnLst/>
            <a:rect l="l" t="t" r="r" b="b"/>
            <a:pathLst>
              <a:path w="13413196" h="7427557">
                <a:moveTo>
                  <a:pt x="0" y="0"/>
                </a:moveTo>
                <a:lnTo>
                  <a:pt x="13413196" y="0"/>
                </a:lnTo>
                <a:lnTo>
                  <a:pt x="13413196" y="7427557"/>
                </a:lnTo>
                <a:lnTo>
                  <a:pt x="0" y="74275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0" y="7885329"/>
            <a:ext cx="18288000" cy="2401671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257899" y="7200900"/>
            <a:ext cx="9772202" cy="3086100"/>
            <a:chOff x="0" y="0"/>
            <a:chExt cx="2573749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73749" cy="812800"/>
            </a:xfrm>
            <a:custGeom>
              <a:avLst/>
              <a:gdLst/>
              <a:ahLst/>
              <a:cxnLst/>
              <a:rect l="l" t="t" r="r" b="b"/>
              <a:pathLst>
                <a:path w="2573749" h="812800">
                  <a:moveTo>
                    <a:pt x="0" y="0"/>
                  </a:moveTo>
                  <a:lnTo>
                    <a:pt x="2573749" y="0"/>
                  </a:lnTo>
                  <a:lnTo>
                    <a:pt x="25737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573749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257899" y="2331"/>
            <a:ext cx="9772202" cy="9255969"/>
          </a:xfrm>
          <a:custGeom>
            <a:avLst/>
            <a:gdLst/>
            <a:ahLst/>
            <a:cxnLst/>
            <a:rect l="l" t="t" r="r" b="b"/>
            <a:pathLst>
              <a:path w="9772202" h="9255969">
                <a:moveTo>
                  <a:pt x="0" y="0"/>
                </a:moveTo>
                <a:lnTo>
                  <a:pt x="9772202" y="0"/>
                </a:lnTo>
                <a:lnTo>
                  <a:pt x="9772202" y="9255969"/>
                </a:lnTo>
                <a:lnTo>
                  <a:pt x="0" y="92559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605293" y="507731"/>
            <a:ext cx="3652606" cy="1091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00000"/>
                </a:solidFill>
                <a:latin typeface="DejaVu Sans 1"/>
                <a:ea typeface="DejaVu Sans 1"/>
                <a:cs typeface="DejaVu Sans 1"/>
                <a:sym typeface="DejaVu Sans 1"/>
              </a:rPr>
              <a:t>Integraal digitaal samenwerken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10" r="-154817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Freeform 3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TextBox 4"/>
          <p:cNvSpPr txBox="1"/>
          <p:nvPr/>
        </p:nvSpPr>
        <p:spPr>
          <a:xfrm>
            <a:off x="8971535" y="2007730"/>
            <a:ext cx="9144000" cy="5415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1"/>
              </a:lnSpc>
            </a:pPr>
            <a:r>
              <a:rPr lang="en-US" sz="3236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Eén gedeeld platform: </a:t>
            </a:r>
          </a:p>
          <a:p>
            <a:pPr algn="ctr">
              <a:lnSpc>
                <a:spcPts val="4391"/>
              </a:lnSpc>
            </a:pPr>
            <a:endParaRPr lang="en-US" sz="3236" b="1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  <a:p>
            <a:pPr marL="590824" lvl="1" indent="-295412" algn="ctr">
              <a:lnSpc>
                <a:spcPts val="3831"/>
              </a:lnSpc>
              <a:buFont typeface="Arial"/>
              <a:buChar char="•"/>
            </a:pPr>
            <a:r>
              <a:rPr lang="en-US" sz="2736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Complexgegevens, strategie, inspecties en MJOP op 1 plaats, waarbij iedereen deze data verrijkt. </a:t>
            </a:r>
          </a:p>
          <a:p>
            <a:pPr algn="ctr">
              <a:lnSpc>
                <a:spcPts val="3831"/>
              </a:lnSpc>
            </a:pPr>
            <a:endParaRPr lang="en-US" sz="2736" b="1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  <a:p>
            <a:pPr marL="590824" lvl="1" indent="-295412" algn="ctr">
              <a:lnSpc>
                <a:spcPts val="3831"/>
              </a:lnSpc>
              <a:buFont typeface="Arial"/>
              <a:buChar char="•"/>
            </a:pPr>
            <a:r>
              <a:rPr lang="en-US" sz="2736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Iedereen werkt met dezelfde data, hierdoor goed te dashboarden</a:t>
            </a:r>
          </a:p>
          <a:p>
            <a:pPr algn="ctr">
              <a:lnSpc>
                <a:spcPts val="3831"/>
              </a:lnSpc>
            </a:pPr>
            <a:endParaRPr lang="en-US" sz="2736" b="1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  <a:p>
            <a:pPr marL="590824" lvl="1" indent="-295412" algn="ctr">
              <a:lnSpc>
                <a:spcPts val="3831"/>
              </a:lnSpc>
              <a:buFont typeface="Arial"/>
              <a:buChar char="•"/>
            </a:pPr>
            <a:r>
              <a:rPr lang="en-US" sz="2736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Grip op vastgoed op basis van resultaten en afspraken, niet op aannames</a:t>
            </a:r>
          </a:p>
          <a:p>
            <a:pPr algn="ctr">
              <a:lnSpc>
                <a:spcPts val="3271"/>
              </a:lnSpc>
              <a:spcBef>
                <a:spcPct val="0"/>
              </a:spcBef>
            </a:pPr>
            <a:endParaRPr lang="en-US" sz="2736" b="1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6104292" y="5922339"/>
            <a:ext cx="5453998" cy="5453998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917892" y="4178399"/>
            <a:ext cx="5453998" cy="545399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3347565" y="-1323872"/>
            <a:ext cx="11035996" cy="12275628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688431" y="2857004"/>
            <a:ext cx="10198316" cy="5591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Minder faalkosten</a:t>
            </a:r>
          </a:p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Minder afhankelijk van personen</a:t>
            </a:r>
          </a:p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Iedereen werkt vanuit dezelfde versie</a:t>
            </a:r>
          </a:p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Betere overdracht tussen partijen</a:t>
            </a:r>
          </a:p>
          <a:p>
            <a:pPr algn="l">
              <a:lnSpc>
                <a:spcPts val="6401"/>
              </a:lnSpc>
            </a:pPr>
            <a:endParaRPr lang="en-US" sz="3200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l">
              <a:lnSpc>
                <a:spcPts val="6401"/>
              </a:lnSpc>
            </a:pPr>
            <a:endParaRPr lang="en-US" sz="3200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l">
              <a:lnSpc>
                <a:spcPts val="6401"/>
              </a:lnSpc>
            </a:pPr>
            <a:endParaRPr lang="en-US" sz="3200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9642455" y="6377298"/>
            <a:ext cx="3145134" cy="3700157"/>
          </a:xfrm>
          <a:custGeom>
            <a:avLst/>
            <a:gdLst/>
            <a:ahLst/>
            <a:cxnLst/>
            <a:rect l="l" t="t" r="r" b="b"/>
            <a:pathLst>
              <a:path w="3145134" h="3700157">
                <a:moveTo>
                  <a:pt x="0" y="0"/>
                </a:moveTo>
                <a:lnTo>
                  <a:pt x="3145134" y="0"/>
                </a:lnTo>
                <a:lnTo>
                  <a:pt x="3145134" y="3700157"/>
                </a:lnTo>
                <a:lnTo>
                  <a:pt x="0" y="37001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308615" y="1545051"/>
            <a:ext cx="10906976" cy="695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Wat levert dit op in de samenwerking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6104292" y="5922339"/>
            <a:ext cx="5453998" cy="5453998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917892" y="4178399"/>
            <a:ext cx="5453998" cy="545399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3347565" y="-1323872"/>
            <a:ext cx="11035996" cy="12275628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688431" y="2857004"/>
            <a:ext cx="10198316" cy="478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Afspraken zijn zichtbaar en herleidbaar</a:t>
            </a:r>
          </a:p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Prestaties worden meetbaar</a:t>
            </a:r>
          </a:p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Besluiten zijn beter onderbouwd</a:t>
            </a:r>
          </a:p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Minder discussie over feiten</a:t>
            </a:r>
          </a:p>
          <a:p>
            <a:pPr algn="l">
              <a:lnSpc>
                <a:spcPts val="6401"/>
              </a:lnSpc>
            </a:pPr>
            <a:endParaRPr lang="en-US" sz="3200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l">
              <a:lnSpc>
                <a:spcPts val="6401"/>
              </a:lnSpc>
            </a:pPr>
            <a:endParaRPr lang="en-US" sz="3200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9891310" y="6608954"/>
            <a:ext cx="3366797" cy="3366797"/>
          </a:xfrm>
          <a:custGeom>
            <a:avLst/>
            <a:gdLst/>
            <a:ahLst/>
            <a:cxnLst/>
            <a:rect l="l" t="t" r="r" b="b"/>
            <a:pathLst>
              <a:path w="3366797" h="3366797">
                <a:moveTo>
                  <a:pt x="0" y="0"/>
                </a:moveTo>
                <a:lnTo>
                  <a:pt x="3366797" y="0"/>
                </a:lnTo>
                <a:lnTo>
                  <a:pt x="3366797" y="3366797"/>
                </a:lnTo>
                <a:lnTo>
                  <a:pt x="0" y="33667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308615" y="1545051"/>
            <a:ext cx="10906976" cy="695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Vertrouwen door transparantie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6104292" y="5922339"/>
            <a:ext cx="5453998" cy="5453998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917892" y="4178399"/>
            <a:ext cx="5453998" cy="545399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3347565" y="-1323872"/>
            <a:ext cx="11035996" cy="12275628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688431" y="2857004"/>
            <a:ext cx="10198316" cy="3971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Meer continuïteit in de keten</a:t>
            </a:r>
          </a:p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Sneller bijsturen</a:t>
            </a:r>
          </a:p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Betere governance</a:t>
            </a:r>
          </a:p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Meer focus op het gezamenlijke resultaat</a:t>
            </a:r>
          </a:p>
          <a:p>
            <a:pPr algn="l">
              <a:lnSpc>
                <a:spcPts val="6401"/>
              </a:lnSpc>
            </a:pPr>
            <a:endParaRPr lang="en-US" sz="3200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2" name="Freeform 12"/>
          <p:cNvSpPr/>
          <p:nvPr/>
        </p:nvSpPr>
        <p:spPr>
          <a:xfrm rot="1332994">
            <a:off x="8846893" y="5922339"/>
            <a:ext cx="4840941" cy="4114800"/>
          </a:xfrm>
          <a:custGeom>
            <a:avLst/>
            <a:gdLst/>
            <a:ahLst/>
            <a:cxnLst/>
            <a:rect l="l" t="t" r="r" b="b"/>
            <a:pathLst>
              <a:path w="4840941" h="4114800">
                <a:moveTo>
                  <a:pt x="0" y="0"/>
                </a:moveTo>
                <a:lnTo>
                  <a:pt x="4840942" y="0"/>
                </a:lnTo>
                <a:lnTo>
                  <a:pt x="48409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308615" y="1545051"/>
            <a:ext cx="10906976" cy="695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Meer grip op de samenwerking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6040" y="0"/>
            <a:ext cx="3721960" cy="1621251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6104292" y="5922339"/>
            <a:ext cx="5453998" cy="5453998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917892" y="4178399"/>
            <a:ext cx="5453998" cy="545399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3347565" y="-1323872"/>
            <a:ext cx="11035996" cy="12275628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688431" y="2857004"/>
            <a:ext cx="10198316" cy="6401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Complexoverstijgende analyses</a:t>
            </a:r>
          </a:p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Koppeling met PowerBI</a:t>
            </a:r>
          </a:p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Borging van kwaliteitsafspraken (KPI's)</a:t>
            </a:r>
          </a:p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Realtime inzicht</a:t>
            </a:r>
          </a:p>
          <a:p>
            <a:pPr marL="691079" lvl="1" indent="-345539" algn="l">
              <a:lnSpc>
                <a:spcPts val="6401"/>
              </a:lnSpc>
              <a:buFont typeface="Arial"/>
              <a:buChar char="•"/>
            </a:pPr>
            <a:r>
              <a:rPr lang="en-US" sz="32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Procesborging (zowel RGS als ISO: 55000)</a:t>
            </a:r>
          </a:p>
          <a:p>
            <a:pPr algn="l">
              <a:lnSpc>
                <a:spcPts val="6401"/>
              </a:lnSpc>
            </a:pPr>
            <a:endParaRPr lang="en-US" sz="3200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l">
              <a:lnSpc>
                <a:spcPts val="6401"/>
              </a:lnSpc>
            </a:pPr>
            <a:endParaRPr lang="en-US" sz="3200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l">
              <a:lnSpc>
                <a:spcPts val="6401"/>
              </a:lnSpc>
            </a:pPr>
            <a:endParaRPr lang="en-US" sz="3200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9849723" y="6976413"/>
            <a:ext cx="3713462" cy="3212144"/>
          </a:xfrm>
          <a:custGeom>
            <a:avLst/>
            <a:gdLst/>
            <a:ahLst/>
            <a:cxnLst/>
            <a:rect l="l" t="t" r="r" b="b"/>
            <a:pathLst>
              <a:path w="3713462" h="3212144">
                <a:moveTo>
                  <a:pt x="0" y="0"/>
                </a:moveTo>
                <a:lnTo>
                  <a:pt x="3713462" y="0"/>
                </a:lnTo>
                <a:lnTo>
                  <a:pt x="3713462" y="3212144"/>
                </a:lnTo>
                <a:lnTo>
                  <a:pt x="0" y="3212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308615" y="1487901"/>
            <a:ext cx="8795677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Dashboarding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29864" y="-6319"/>
            <a:ext cx="22874043" cy="10293319"/>
          </a:xfrm>
          <a:custGeom>
            <a:avLst/>
            <a:gdLst/>
            <a:ahLst/>
            <a:cxnLst/>
            <a:rect l="l" t="t" r="r" b="b"/>
            <a:pathLst>
              <a:path w="22874043" h="10293319">
                <a:moveTo>
                  <a:pt x="0" y="0"/>
                </a:moveTo>
                <a:lnTo>
                  <a:pt x="22874043" y="0"/>
                </a:lnTo>
                <a:lnTo>
                  <a:pt x="22874043" y="10293319"/>
                </a:lnTo>
                <a:lnTo>
                  <a:pt x="0" y="102933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8186" b="-19591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TextBox 3"/>
          <p:cNvSpPr txBox="1"/>
          <p:nvPr/>
        </p:nvSpPr>
        <p:spPr>
          <a:xfrm>
            <a:off x="0" y="101628"/>
            <a:ext cx="18288000" cy="174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De zachte kant van samenwerking vang je niet in ICT, maar een goede samenwerking kan niet zonder!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489</Words>
  <Application>Microsoft Office PowerPoint</Application>
  <PresentationFormat>Aangepast</PresentationFormat>
  <Paragraphs>107</Paragraphs>
  <Slides>24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33" baseType="lpstr">
      <vt:lpstr>Open Sans 1 Bold Italics</vt:lpstr>
      <vt:lpstr>Open Sans 1</vt:lpstr>
      <vt:lpstr>DejaVu Sans 1</vt:lpstr>
      <vt:lpstr>Arial</vt:lpstr>
      <vt:lpstr>Open Sans 1 Bold</vt:lpstr>
      <vt:lpstr>Calibri</vt:lpstr>
      <vt:lpstr>Open Sans 2 Bold</vt:lpstr>
      <vt:lpstr>Open Sans 1 Italics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Kopie van Kopie van Software ter ondersteuning van samenwerking bij vastgoedonderhoud en verbetering</dc:title>
  <dc:creator>Brian Bergman - RGS+</dc:creator>
  <cp:lastModifiedBy>Brian Bergman - RGS+</cp:lastModifiedBy>
  <cp:revision>1</cp:revision>
  <dcterms:created xsi:type="dcterms:W3CDTF">2006-08-16T00:00:00Z</dcterms:created>
  <dcterms:modified xsi:type="dcterms:W3CDTF">2026-09-17T08:42:30Z</dcterms:modified>
  <dc:identifier>DAHUCwhE09Y</dc:identifier>
</cp:coreProperties>
</file>