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  <p:sldMasterId id="2147483667" r:id="rId2"/>
  </p:sldMasterIdLst>
  <p:notesMasterIdLst>
    <p:notesMasterId r:id="rId4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embeddedFontLst>
    <p:embeddedFont>
      <p:font typeface="Caveat" panose="020B0604020202020204" charset="0"/>
      <p:regular r:id="rId42"/>
      <p:bold r:id="rId43"/>
    </p:embeddedFont>
    <p:embeddedFont>
      <p:font typeface="DejaVu Sans 1" panose="020B0604020202020204" charset="0"/>
      <p:regular r:id="rId44"/>
    </p:embeddedFont>
    <p:embeddedFont>
      <p:font typeface="Open Sans 1" panose="020B0604020202020204" charset="0"/>
      <p:regular r:id="rId45"/>
    </p:embeddedFont>
    <p:embeddedFont>
      <p:font typeface="Open Sans 1 Bold" panose="020B0604020202020204" charset="0"/>
      <p:regular r:id="rId46"/>
    </p:embeddedFont>
    <p:embeddedFont>
      <p:font typeface="Open Sans 1 Bold Italics" panose="020B0604020202020204" charset="0"/>
      <p:regular r:id="rId47"/>
    </p:embeddedFont>
    <p:embeddedFont>
      <p:font typeface="Open Sans 1 Italics" panose="020B0604020202020204" charset="0"/>
      <p:regular r:id="rId48"/>
    </p:embeddedFont>
    <p:embeddedFont>
      <p:font typeface="Open Sans 2 Bold" panose="020B0604020202020204" charset="0"/>
      <p:regular r:id="rId49"/>
    </p:embeddedFont>
    <p:embeddedFont>
      <p:font typeface="Poppins" panose="00000500000000000000" pitchFamily="2" charset="0"/>
      <p:regular r:id="rId50"/>
      <p:bold r:id="rId51"/>
      <p:italic r:id="rId52"/>
      <p:boldItalic r:id="rId53"/>
    </p:embeddedFont>
    <p:embeddedFont>
      <p:font typeface="Poppins Light" panose="00000400000000000000" pitchFamily="2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F76533-93F2-4746-B3FF-885ED454289E}" v="1" dt="2026-09-17T10:17:24.8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418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font" Target="fonts/font14.fntdata"/><Relationship Id="rId63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font" Target="fonts/font4.fntdata"/><Relationship Id="rId53" Type="http://schemas.openxmlformats.org/officeDocument/2006/relationships/font" Target="fonts/font12.fntdata"/><Relationship Id="rId58" Type="http://schemas.openxmlformats.org/officeDocument/2006/relationships/presProps" Target="presProps.xml"/><Relationship Id="rId5" Type="http://schemas.openxmlformats.org/officeDocument/2006/relationships/slide" Target="slides/slide3.xml"/><Relationship Id="rId61" Type="http://schemas.openxmlformats.org/officeDocument/2006/relationships/tableStyles" Target="tableStyle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56" Type="http://schemas.openxmlformats.org/officeDocument/2006/relationships/font" Target="fonts/font15.fntdata"/><Relationship Id="rId8" Type="http://schemas.openxmlformats.org/officeDocument/2006/relationships/slide" Target="slides/slide6.xml"/><Relationship Id="rId51" Type="http://schemas.openxmlformats.org/officeDocument/2006/relationships/font" Target="fonts/font10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5.fntdata"/><Relationship Id="rId59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notesMaster" Target="notesMasters/notesMaster1.xml"/><Relationship Id="rId54" Type="http://schemas.openxmlformats.org/officeDocument/2006/relationships/font" Target="fonts/font13.fntdata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8.fntdata"/><Relationship Id="rId57" Type="http://schemas.openxmlformats.org/officeDocument/2006/relationships/font" Target="fonts/font16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font" Target="fonts/font3.fntdata"/><Relationship Id="rId52" Type="http://schemas.openxmlformats.org/officeDocument/2006/relationships/font" Target="fonts/font11.fntdata"/><Relationship Id="rId6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 de Lang | OnderhoudNL" userId="51fb1ff2-a3c6-482c-a831-0aa33e92ca20" providerId="ADAL" clId="{9D37F0A1-477B-4D7D-832E-8B88B9374984}"/>
    <pc:docChg chg="addSld modSld">
      <pc:chgData name="Rob de Lang | OnderhoudNL" userId="51fb1ff2-a3c6-482c-a831-0aa33e92ca20" providerId="ADAL" clId="{9D37F0A1-477B-4D7D-832E-8B88B9374984}" dt="2026-09-17T10:17:24.799" v="0"/>
      <pc:docMkLst>
        <pc:docMk/>
      </pc:docMkLst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70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71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72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73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74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75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76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77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78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79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80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81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82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83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84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85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86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87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88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89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90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91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92"/>
        </pc:sldMkLst>
      </pc:sldChg>
      <pc:sldChg chg="add">
        <pc:chgData name="Rob de Lang | OnderhoudNL" userId="51fb1ff2-a3c6-482c-a831-0aa33e92ca20" providerId="ADAL" clId="{9D37F0A1-477B-4D7D-832E-8B88B9374984}" dt="2026-09-17T10:17:24.799" v="0"/>
        <pc:sldMkLst>
          <pc:docMk/>
          <pc:sldMk cId="0" sldId="29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4155b0acd_0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f4155b0acd_0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a56cce0e5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fa56cce0e5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plaatje: cirkelredenering, vicieuze cirkel naar beneden, icoontjes. trechter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positieve spiraal, daar juist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3f4155b0acd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3f4155b0acd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fb49849a2e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fb49849a2e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4155b0acd_0_3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f4155b0acd_0_3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f4155b0acd_0_3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3f4155b0acd_0_3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f9fc25e0ac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f9fc25e0ac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3f4155b0acd_0_3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3f4155b0acd_0_3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f4155b0acd_0_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f4155b0acd_0_4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4155b0acd_0_4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f4155b0acd_0_4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b49849a2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fb49849a2e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f9fc25e0ac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f9fc25e0ac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3f9fc25e0a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3f9fc25e0a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en object" type="obj">
  <p:cSld name="OBJECT"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title"/>
          </p:nvPr>
        </p:nvSpPr>
        <p:spPr>
          <a:xfrm>
            <a:off x="628650" y="272700"/>
            <a:ext cx="78867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00" tIns="33125" rIns="66300" bIns="3312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00" tIns="33125" rIns="66300" bIns="331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SzPts val="1300"/>
              <a:buChar char="•"/>
              <a:defRPr/>
            </a:lvl1pPr>
            <a:lvl2pPr marL="914400" lvl="1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2pPr>
            <a:lvl3pPr marL="1371600" lvl="2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3pPr>
            <a:lvl4pPr marL="1828800" lvl="3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4pPr>
            <a:lvl5pPr marL="2286000" lvl="4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5pPr>
            <a:lvl6pPr marL="2743200" lvl="5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6pPr>
            <a:lvl7pPr marL="3200400" lvl="6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7pPr>
            <a:lvl8pPr marL="3657600" lvl="7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8pPr>
            <a:lvl9pPr marL="4114800" lvl="8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00" tIns="33125" rIns="66300" bIns="331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" type="twoObj">
  <p:cSld name="TWO_OBJECTS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628650" y="272700"/>
            <a:ext cx="78867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00" tIns="33125" rIns="66300" bIns="3312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oppins"/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628650" y="1194206"/>
            <a:ext cx="3886200" cy="3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00" tIns="33125" rIns="66300" bIns="331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•"/>
              <a:defRPr sz="900"/>
            </a:lvl1pPr>
            <a:lvl2pPr marL="914400" lvl="1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2pPr>
            <a:lvl3pPr marL="1371600" lvl="2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3pPr>
            <a:lvl4pPr marL="1828800" lvl="3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4pPr>
            <a:lvl5pPr marL="2286000" lvl="4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5pPr>
            <a:lvl6pPr marL="2743200" lvl="5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6pPr>
            <a:lvl7pPr marL="3200400" lvl="6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7pPr>
            <a:lvl8pPr marL="3657600" lvl="7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8pPr>
            <a:lvl9pPr marL="4114800" lvl="8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585992" y="1103946"/>
            <a:ext cx="3740400" cy="36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00" tIns="33125" rIns="66300" bIns="331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AutoNum type="arabicPeriod"/>
              <a:defRPr sz="900"/>
            </a:lvl1pPr>
            <a:lvl2pPr marL="914400" lvl="1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AutoNum type="alphaLcPeriod"/>
              <a:defRPr/>
            </a:lvl2pPr>
            <a:lvl3pPr marL="1371600" lvl="2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AutoNum type="romanLcPeriod"/>
              <a:defRPr/>
            </a:lvl3pPr>
            <a:lvl4pPr marL="1828800" lvl="3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AutoNum type="arabicPeriod"/>
              <a:defRPr/>
            </a:lvl4pPr>
            <a:lvl5pPr marL="2286000" lvl="4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AutoNum type="alphaLcPeriod"/>
              <a:defRPr/>
            </a:lvl5pPr>
            <a:lvl6pPr marL="2743200" lvl="5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AutoNum type="romanLcPeriod"/>
              <a:defRPr/>
            </a:lvl6pPr>
            <a:lvl7pPr marL="3200400" lvl="6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AutoNum type="arabicPeriod"/>
              <a:defRPr/>
            </a:lvl7pPr>
            <a:lvl8pPr marL="3657600" lvl="7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AutoNum type="alphaLcPeriod"/>
              <a:defRPr/>
            </a:lvl8pPr>
            <a:lvl9pPr marL="4114800" lvl="8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00" tIns="33125" rIns="66300" bIns="331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oud van twee blauw">
  <p:cSld name="TWO_OBJECTS_1">
    <p:bg>
      <p:bgPr>
        <a:solidFill>
          <a:schemeClr val="lt1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 txBox="1">
            <a:spLocks noGrp="1"/>
          </p:cNvSpPr>
          <p:nvPr>
            <p:ph type="title"/>
          </p:nvPr>
        </p:nvSpPr>
        <p:spPr>
          <a:xfrm>
            <a:off x="628650" y="272700"/>
            <a:ext cx="78867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00" tIns="33125" rIns="66300" bIns="3312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B2441"/>
              </a:buClr>
              <a:buSzPts val="1300"/>
              <a:buFont typeface="Poppins"/>
              <a:buNone/>
              <a:defRPr>
                <a:solidFill>
                  <a:srgbClr val="1B244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body" idx="1"/>
          </p:nvPr>
        </p:nvSpPr>
        <p:spPr>
          <a:xfrm>
            <a:off x="628650" y="1194206"/>
            <a:ext cx="3886200" cy="34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00" tIns="33125" rIns="66300" bIns="331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•"/>
              <a:defRPr sz="900"/>
            </a:lvl1pPr>
            <a:lvl2pPr marL="914400" lvl="1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2pPr>
            <a:lvl3pPr marL="1371600" lvl="2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3pPr>
            <a:lvl4pPr marL="1828800" lvl="3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4pPr>
            <a:lvl5pPr marL="2286000" lvl="4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5pPr>
            <a:lvl6pPr marL="2743200" lvl="5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6pPr>
            <a:lvl7pPr marL="3200400" lvl="6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7pPr>
            <a:lvl8pPr marL="3657600" lvl="7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8pPr>
            <a:lvl9pPr marL="4114800" lvl="8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2"/>
          </p:nvPr>
        </p:nvSpPr>
        <p:spPr>
          <a:xfrm>
            <a:off x="4817451" y="1103946"/>
            <a:ext cx="3740400" cy="36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00" tIns="33125" rIns="66300" bIns="33125" anchor="t" anchorCtr="0">
            <a:no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Char char="•"/>
              <a:defRPr sz="900"/>
            </a:lvl1pPr>
            <a:lvl2pPr marL="914400" lvl="1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2pPr>
            <a:lvl3pPr marL="1371600" lvl="2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3pPr>
            <a:lvl4pPr marL="1828800" lvl="3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4pPr>
            <a:lvl5pPr marL="2286000" lvl="4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5pPr>
            <a:lvl6pPr marL="2743200" lvl="5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6pPr>
            <a:lvl7pPr marL="3200400" lvl="6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7pPr>
            <a:lvl8pPr marL="3657600" lvl="7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8pPr>
            <a:lvl9pPr marL="4114800" lvl="8" indent="-31115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SzPts val="13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00" tIns="33125" rIns="66300" bIns="331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  <p:sp>
        <p:nvSpPr>
          <p:cNvPr id="68" name="Google Shape;68;p16"/>
          <p:cNvSpPr/>
          <p:nvPr/>
        </p:nvSpPr>
        <p:spPr>
          <a:xfrm>
            <a:off x="0" y="-6037"/>
            <a:ext cx="273900" cy="5155800"/>
          </a:xfrm>
          <a:prstGeom prst="rect">
            <a:avLst/>
          </a:prstGeom>
          <a:solidFill>
            <a:srgbClr val="515A73"/>
          </a:solidFill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angepaste lay-out 2">
  <p:cSld name="CUSTOM_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628650" y="272700"/>
            <a:ext cx="7886700" cy="468000"/>
          </a:xfrm>
          <a:prstGeom prst="rect">
            <a:avLst/>
          </a:prstGeom>
        </p:spPr>
        <p:txBody>
          <a:bodyPr spcFirstLastPara="1" wrap="square" lIns="66300" tIns="33125" rIns="66300" bIns="331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66300" tIns="33125" rIns="66300" bIns="33125" anchor="t" anchorCtr="0">
            <a:noAutofit/>
          </a:bodyPr>
          <a:lstStyle>
            <a:lvl1pPr lvl="0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angepaste lay-out 1">
  <p:cSld name="CUSTOM_2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>
            <a:spLocks noGrp="1"/>
          </p:cNvSpPr>
          <p:nvPr>
            <p:ph type="title"/>
          </p:nvPr>
        </p:nvSpPr>
        <p:spPr>
          <a:xfrm>
            <a:off x="628650" y="272700"/>
            <a:ext cx="7886700" cy="468000"/>
          </a:xfrm>
          <a:prstGeom prst="rect">
            <a:avLst/>
          </a:prstGeom>
        </p:spPr>
        <p:txBody>
          <a:bodyPr spcFirstLastPara="1" wrap="square" lIns="66300" tIns="33125" rIns="66300" bIns="331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66300" tIns="33125" rIns="66300" bIns="33125" anchor="t" anchorCtr="0">
            <a:noAutofit/>
          </a:bodyPr>
          <a:lstStyle>
            <a:lvl1pPr lvl="0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lvl="1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lvl="2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lvl="3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lvl="4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lvl="5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lvl="6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lvl="7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lvl="8">
              <a:buNone/>
              <a:defRPr sz="10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eldia">
  <p:cSld name="1_Titeldia">
    <p:bg>
      <p:bgPr>
        <a:solidFill>
          <a:schemeClr val="lt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9"/>
          <p:cNvSpPr txBox="1">
            <a:spLocks noGrp="1"/>
          </p:cNvSpPr>
          <p:nvPr>
            <p:ph type="title"/>
          </p:nvPr>
        </p:nvSpPr>
        <p:spPr>
          <a:xfrm>
            <a:off x="471201" y="434250"/>
            <a:ext cx="3028200" cy="382200"/>
          </a:xfrm>
          <a:prstGeom prst="rect">
            <a:avLst/>
          </a:prstGeom>
        </p:spPr>
        <p:txBody>
          <a:bodyPr spcFirstLastPara="1" wrap="square" lIns="66300" tIns="33125" rIns="66300" bIns="331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2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"/>
              <a:buNone/>
              <a:defRPr sz="2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"/>
              <a:buNone/>
              <a:defRPr sz="2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"/>
              <a:buNone/>
              <a:defRPr sz="2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"/>
              <a:buNone/>
              <a:defRPr sz="2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"/>
              <a:buNone/>
              <a:defRPr sz="2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"/>
              <a:buNone/>
              <a:defRPr sz="2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"/>
              <a:buNone/>
              <a:defRPr sz="2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Poppins"/>
              <a:buNone/>
              <a:defRPr sz="2200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66300" tIns="33125" rIns="66300" bIns="331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1pPr>
            <a:lvl2pPr lvl="1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2pPr>
            <a:lvl3pPr lvl="2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3pPr>
            <a:lvl4pPr lvl="3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4pPr>
            <a:lvl5pPr lvl="4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5pPr>
            <a:lvl6pPr lvl="5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6pPr>
            <a:lvl7pPr lvl="6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7pPr>
            <a:lvl8pPr lvl="7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8pPr>
            <a:lvl9pPr lvl="8" algn="ctr">
              <a:spcBef>
                <a:spcPts val="0"/>
              </a:spcBef>
              <a:spcAft>
                <a:spcPts val="0"/>
              </a:spcAft>
              <a:buSzPts val="5000"/>
              <a:buNone/>
              <a:defRPr sz="50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66300" tIns="33125" rIns="66300" bIns="331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2700"/>
              <a:buNone/>
              <a:defRPr sz="27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2700"/>
            </a:lvl2pPr>
            <a:lvl3pPr lvl="2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2700"/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2700"/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2700"/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2700"/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2700"/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2700"/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700"/>
              <a:buNone/>
              <a:defRPr sz="2700"/>
            </a:lvl9pPr>
          </a:lstStyle>
          <a:p>
            <a:endParaRPr/>
          </a:p>
        </p:txBody>
      </p:sp>
      <p:sp>
        <p:nvSpPr>
          <p:cNvPr id="80" name="Google Shape;80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66300" tIns="33125" rIns="66300" bIns="331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4307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2700"/>
            <a:ext cx="7886700" cy="46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00" tIns="33125" rIns="66300" bIns="33125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25500"/>
              </a:buClr>
              <a:buSzPts val="2500"/>
              <a:buFont typeface="Poppins"/>
              <a:buNone/>
              <a:defRPr sz="2500" b="0" i="0" u="none" strike="noStrike" cap="none">
                <a:solidFill>
                  <a:srgbClr val="F25500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00" tIns="33125" rIns="66300" bIns="33125" anchor="t" anchorCtr="0">
            <a:noAutofit/>
          </a:bodyPr>
          <a:lstStyle>
            <a:lvl1pPr marL="457200" marR="0" lvl="0" indent="-285750" algn="just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rgbClr val="1B2440"/>
              </a:buClr>
              <a:buSzPts val="900"/>
              <a:buFont typeface="Poppins Light"/>
              <a:buChar char="•"/>
              <a:defRPr sz="900" b="0" i="0" u="none" strike="noStrike" cap="none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1pPr>
            <a:lvl2pPr marL="914400" marR="0" lvl="1" indent="-285750"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B2440"/>
              </a:buClr>
              <a:buSzPts val="900"/>
              <a:buFont typeface="Poppins Light"/>
              <a:buChar char="•"/>
              <a:defRPr sz="900" b="0" i="0" u="none" strike="noStrike" cap="none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2pPr>
            <a:lvl3pPr marL="1371600" marR="0" lvl="2" indent="-285750"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B2440"/>
              </a:buClr>
              <a:buSzPts val="900"/>
              <a:buFont typeface="Poppins Light"/>
              <a:buChar char="•"/>
              <a:defRPr sz="900" b="0" i="0" u="none" strike="noStrike" cap="none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3pPr>
            <a:lvl4pPr marL="1828800" marR="0" lvl="3" indent="-285750"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B2440"/>
              </a:buClr>
              <a:buSzPts val="900"/>
              <a:buFont typeface="Poppins Light"/>
              <a:buChar char="•"/>
              <a:defRPr sz="900" b="0" i="0" u="none" strike="noStrike" cap="none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4pPr>
            <a:lvl5pPr marL="2286000" marR="0" lvl="4" indent="-285750"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B2440"/>
              </a:buClr>
              <a:buSzPts val="900"/>
              <a:buFont typeface="Poppins Light"/>
              <a:buChar char="•"/>
              <a:defRPr sz="900" b="0" i="0" u="none" strike="noStrike" cap="none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5pPr>
            <a:lvl6pPr marL="2743200" marR="0" lvl="5" indent="-285750"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B2440"/>
              </a:buClr>
              <a:buSzPts val="900"/>
              <a:buFont typeface="Poppins Light"/>
              <a:buChar char="•"/>
              <a:defRPr sz="900" b="0" i="0" u="none" strike="noStrike" cap="none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6pPr>
            <a:lvl7pPr marL="3200400" marR="0" lvl="6" indent="-285750"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B2440"/>
              </a:buClr>
              <a:buSzPts val="900"/>
              <a:buFont typeface="Poppins Light"/>
              <a:buChar char="•"/>
              <a:defRPr sz="900" b="0" i="0" u="none" strike="noStrike" cap="none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7pPr>
            <a:lvl8pPr marL="3657600" marR="0" lvl="7" indent="-285750"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B2440"/>
              </a:buClr>
              <a:buSzPts val="900"/>
              <a:buFont typeface="Poppins Light"/>
              <a:buChar char="•"/>
              <a:defRPr sz="900" b="0" i="0" u="none" strike="noStrike" cap="none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8pPr>
            <a:lvl9pPr marL="4114800" marR="0" lvl="8" indent="-285750" algn="just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1B2440"/>
              </a:buClr>
              <a:buSzPts val="900"/>
              <a:buFont typeface="Poppins Light"/>
              <a:buChar char="•"/>
              <a:defRPr sz="900" b="0" i="0" u="none" strike="noStrike" cap="none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300" tIns="33125" rIns="66300" bIns="331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mailto:annemaren@crossovernederland.n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hyperlink" Target="mailto:kees.demmers@ppg.com" TargetMode="External"/><Relationship Id="rId5" Type="http://schemas.openxmlformats.org/officeDocument/2006/relationships/hyperlink" Target="mailto:ruud@waardewerk.org" TargetMode="Externa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3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7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8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9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0.sv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201900"/>
            <a:ext cx="4358700" cy="4739700"/>
          </a:xfrm>
          <a:prstGeom prst="rect">
            <a:avLst/>
          </a:prstGeom>
          <a:solidFill>
            <a:srgbClr val="515A7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86" name="Google Shape;86;p21"/>
          <p:cNvSpPr txBox="1"/>
          <p:nvPr/>
        </p:nvSpPr>
        <p:spPr>
          <a:xfrm>
            <a:off x="267145" y="1452525"/>
            <a:ext cx="4083300" cy="32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2200" b="1">
                <a:solidFill>
                  <a:srgbClr val="515A73"/>
                </a:solidFill>
                <a:latin typeface="Poppins"/>
                <a:ea typeface="Poppins"/>
                <a:cs typeface="Poppins"/>
                <a:sym typeface="Poppins"/>
              </a:rPr>
              <a:t>Concrete aanpak </a:t>
            </a:r>
            <a:br>
              <a:rPr lang="nl" sz="2200" b="1">
                <a:solidFill>
                  <a:srgbClr val="515A73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nl" sz="2200" b="1">
                <a:solidFill>
                  <a:srgbClr val="515A73"/>
                </a:solidFill>
                <a:latin typeface="Poppins"/>
                <a:ea typeface="Poppins"/>
                <a:cs typeface="Poppins"/>
                <a:sym typeface="Poppins"/>
              </a:rPr>
              <a:t>voor zij-instroom</a:t>
            </a:r>
            <a:endParaRPr sz="2200" b="1">
              <a:solidFill>
                <a:srgbClr val="515A7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515A7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rgbClr val="515A7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515A73"/>
                </a:solidFill>
                <a:latin typeface="Poppins"/>
                <a:ea typeface="Poppins"/>
                <a:cs typeface="Poppins"/>
                <a:sym typeface="Poppins"/>
              </a:rPr>
              <a:t>Leercirkel Noord-Holland</a:t>
            </a:r>
            <a:endParaRPr sz="1200">
              <a:solidFill>
                <a:srgbClr val="515A7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rgbClr val="515A73"/>
                </a:solidFill>
                <a:latin typeface="Poppins"/>
                <a:ea typeface="Poppins"/>
                <a:cs typeface="Poppins"/>
                <a:sym typeface="Poppins"/>
              </a:rPr>
              <a:t>17 september 2026</a:t>
            </a:r>
            <a:r>
              <a:rPr lang="nl" sz="1700">
                <a:solidFill>
                  <a:srgbClr val="515A73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 sz="1700">
              <a:solidFill>
                <a:srgbClr val="515A73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515A7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7" name="Google Shape;8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1050" y="4250341"/>
            <a:ext cx="2095500" cy="41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1"/>
          <p:cNvSpPr txBox="1"/>
          <p:nvPr/>
        </p:nvSpPr>
        <p:spPr>
          <a:xfrm>
            <a:off x="702150" y="3985163"/>
            <a:ext cx="3213300" cy="1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>
                <a:solidFill>
                  <a:srgbClr val="515A73"/>
                </a:solidFill>
                <a:latin typeface="Poppins"/>
                <a:ea typeface="Poppins"/>
                <a:cs typeface="Poppins"/>
                <a:sym typeface="Poppins"/>
              </a:rPr>
              <a:t>mede mogelijk gemaakt door:</a:t>
            </a:r>
            <a:endParaRPr sz="1000">
              <a:solidFill>
                <a:srgbClr val="515A73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89" name="Google Shape;89;p21" title="ChatGPT Image 8 sep 2026, 14_24_24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86225" y="1759688"/>
            <a:ext cx="2436200" cy="1624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213200" y="176425"/>
            <a:ext cx="8710200" cy="4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grpSp>
        <p:nvGrpSpPr>
          <p:cNvPr id="95" name="Google Shape;95;p22"/>
          <p:cNvGrpSpPr/>
          <p:nvPr/>
        </p:nvGrpSpPr>
        <p:grpSpPr>
          <a:xfrm>
            <a:off x="3607110" y="2900176"/>
            <a:ext cx="2476482" cy="1559375"/>
            <a:chOff x="156" y="477"/>
            <a:chExt cx="2615" cy="2982"/>
          </a:xfrm>
        </p:grpSpPr>
        <p:pic>
          <p:nvPicPr>
            <p:cNvPr id="96" name="Google Shape;96;p22" descr="krant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6" y="477"/>
              <a:ext cx="2615" cy="19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Google Shape;97;p22" descr="krant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6" y="602"/>
              <a:ext cx="2615" cy="2857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98" name="Google Shape;98;p22" descr="kra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2542" y="1138601"/>
            <a:ext cx="3276650" cy="13592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22"/>
          <p:cNvSpPr txBox="1"/>
          <p:nvPr/>
        </p:nvSpPr>
        <p:spPr>
          <a:xfrm>
            <a:off x="3591274" y="1369783"/>
            <a:ext cx="1001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l" sz="700" i="1"/>
              <a:t>5 december 2021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0" name="Google Shape;100;p22"/>
          <p:cNvCxnSpPr/>
          <p:nvPr/>
        </p:nvCxnSpPr>
        <p:spPr>
          <a:xfrm>
            <a:off x="1554625" y="1540588"/>
            <a:ext cx="3073200" cy="0"/>
          </a:xfrm>
          <a:prstGeom prst="straightConnector1">
            <a:avLst/>
          </a:prstGeom>
          <a:noFill/>
          <a:ln w="25400" cap="flat" cmpd="sng">
            <a:solidFill>
              <a:srgbClr val="F5E7CF"/>
            </a:solidFill>
            <a:prstDash val="solid"/>
            <a:round/>
            <a:headEnd type="none" w="sm" len="sm"/>
            <a:tailEnd type="none" w="sm" len="sm"/>
          </a:ln>
          <a:effectLst>
            <a:outerShdw dist="20000" dir="5400000" rotWithShape="0">
              <a:srgbClr val="808080">
                <a:alpha val="37250"/>
              </a:srgbClr>
            </a:outerShdw>
          </a:effectLst>
        </p:spPr>
      </p:cxnSp>
      <p:sp>
        <p:nvSpPr>
          <p:cNvPr id="101" name="Google Shape;101;p22"/>
          <p:cNvSpPr txBox="1"/>
          <p:nvPr/>
        </p:nvSpPr>
        <p:spPr>
          <a:xfrm>
            <a:off x="1551317" y="1661796"/>
            <a:ext cx="3073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l" sz="1200" b="1">
                <a:latin typeface="Poppins"/>
                <a:ea typeface="Poppins"/>
                <a:cs typeface="Poppins"/>
                <a:sym typeface="Poppins"/>
              </a:rPr>
              <a:t>'Snelheid van energietransitie in gevaar door tekort aan technisch personeel'</a:t>
            </a:r>
            <a:endParaRPr sz="1300" b="1"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02" name="Google Shape;102;p22"/>
          <p:cNvGrpSpPr/>
          <p:nvPr/>
        </p:nvGrpSpPr>
        <p:grpSpPr>
          <a:xfrm>
            <a:off x="433593" y="2654775"/>
            <a:ext cx="2956200" cy="2007400"/>
            <a:chOff x="156" y="477"/>
            <a:chExt cx="3694" cy="2122"/>
          </a:xfrm>
        </p:grpSpPr>
        <p:pic>
          <p:nvPicPr>
            <p:cNvPr id="103" name="Google Shape;103;p22" descr="krant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6" y="477"/>
              <a:ext cx="3694" cy="19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Google Shape;104;p22" descr="krant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56" y="602"/>
              <a:ext cx="2615" cy="199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05" name="Google Shape;105;p22"/>
          <p:cNvSpPr txBox="1"/>
          <p:nvPr/>
        </p:nvSpPr>
        <p:spPr>
          <a:xfrm>
            <a:off x="2183173" y="2900171"/>
            <a:ext cx="1063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l" sz="700" i="1"/>
              <a:t>14 mei 2024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6" name="Google Shape;106;p22"/>
          <p:cNvCxnSpPr/>
          <p:nvPr/>
        </p:nvCxnSpPr>
        <p:spPr>
          <a:xfrm>
            <a:off x="563870" y="3161760"/>
            <a:ext cx="2738700" cy="16500"/>
          </a:xfrm>
          <a:prstGeom prst="straightConnector1">
            <a:avLst/>
          </a:prstGeom>
          <a:noFill/>
          <a:ln w="25400" cap="flat" cmpd="sng">
            <a:solidFill>
              <a:srgbClr val="F5E7CF"/>
            </a:solidFill>
            <a:prstDash val="solid"/>
            <a:round/>
            <a:headEnd type="none" w="sm" len="sm"/>
            <a:tailEnd type="none" w="sm" len="sm"/>
          </a:ln>
          <a:effectLst>
            <a:outerShdw dist="20000" dir="5400000" rotWithShape="0">
              <a:srgbClr val="808080">
                <a:alpha val="37250"/>
              </a:srgbClr>
            </a:outerShdw>
          </a:effectLst>
        </p:spPr>
      </p:cxnSp>
      <p:sp>
        <p:nvSpPr>
          <p:cNvPr id="107" name="Google Shape;107;p22"/>
          <p:cNvSpPr txBox="1"/>
          <p:nvPr/>
        </p:nvSpPr>
        <p:spPr>
          <a:xfrm>
            <a:off x="180789" y="3185364"/>
            <a:ext cx="3338100" cy="103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spAutoFit/>
          </a:bodyPr>
          <a:lstStyle/>
          <a:p>
            <a:pPr marL="317500" marR="31750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b="1">
                <a:latin typeface="Poppins"/>
                <a:ea typeface="Poppins"/>
                <a:cs typeface="Poppins"/>
                <a:sym typeface="Poppins"/>
              </a:rPr>
              <a:t>Simpelweg te weinig handjes in de techniek en bouw: ‘Nederland niet klimaatneutraal in 2050’</a:t>
            </a:r>
            <a:endParaRPr b="1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08" name="Google Shape;108;p22"/>
          <p:cNvSpPr txBox="1"/>
          <p:nvPr/>
        </p:nvSpPr>
        <p:spPr>
          <a:xfrm>
            <a:off x="4797436" y="3142275"/>
            <a:ext cx="1221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l" sz="700" i="1"/>
              <a:t>3 september </a:t>
            </a:r>
            <a:r>
              <a:rPr lang="nl" sz="7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202</a:t>
            </a:r>
            <a:r>
              <a:rPr lang="nl" sz="700" i="1"/>
              <a:t>3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9" name="Google Shape;109;p22"/>
          <p:cNvCxnSpPr/>
          <p:nvPr/>
        </p:nvCxnSpPr>
        <p:spPr>
          <a:xfrm>
            <a:off x="3687648" y="3304087"/>
            <a:ext cx="2314200" cy="0"/>
          </a:xfrm>
          <a:prstGeom prst="straightConnector1">
            <a:avLst/>
          </a:prstGeom>
          <a:noFill/>
          <a:ln w="25400" cap="flat" cmpd="sng">
            <a:solidFill>
              <a:srgbClr val="F5E7CF"/>
            </a:solidFill>
            <a:prstDash val="solid"/>
            <a:round/>
            <a:headEnd type="none" w="sm" len="sm"/>
            <a:tailEnd type="none" w="sm" len="sm"/>
          </a:ln>
          <a:effectLst>
            <a:outerShdw dist="20000" dir="5400000" rotWithShape="0">
              <a:srgbClr val="808080">
                <a:alpha val="37250"/>
              </a:srgbClr>
            </a:outerShdw>
          </a:effectLst>
        </p:spPr>
      </p:cxnSp>
      <p:sp>
        <p:nvSpPr>
          <p:cNvPr id="110" name="Google Shape;110;p22"/>
          <p:cNvSpPr txBox="1"/>
          <p:nvPr/>
        </p:nvSpPr>
        <p:spPr>
          <a:xfrm>
            <a:off x="3389793" y="3358186"/>
            <a:ext cx="29148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51425" rIns="51425" bIns="51425" anchor="t" anchorCtr="0">
            <a:spAutoFit/>
          </a:bodyPr>
          <a:lstStyle/>
          <a:p>
            <a:pPr marL="317500" marR="31750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500" b="1">
                <a:latin typeface="Poppins"/>
                <a:ea typeface="Poppins"/>
                <a:cs typeface="Poppins"/>
                <a:sym typeface="Poppins"/>
              </a:rPr>
              <a:t>Energietransitie ´onhaalbaar´ door gebrek aan personeel</a:t>
            </a:r>
            <a:endParaRPr sz="1500" b="1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11" name="Google Shape;11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40687" y="2928114"/>
            <a:ext cx="709971" cy="38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54616" y="1281910"/>
            <a:ext cx="542034" cy="19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2" descr="kra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40343" y="1124139"/>
            <a:ext cx="2956199" cy="17190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4" name="Google Shape;114;p22"/>
          <p:cNvCxnSpPr/>
          <p:nvPr/>
        </p:nvCxnSpPr>
        <p:spPr>
          <a:xfrm>
            <a:off x="5174694" y="1736853"/>
            <a:ext cx="2669100" cy="0"/>
          </a:xfrm>
          <a:prstGeom prst="straightConnector1">
            <a:avLst/>
          </a:prstGeom>
          <a:noFill/>
          <a:ln w="25400" cap="flat" cmpd="sng">
            <a:solidFill>
              <a:srgbClr val="F5E7CF"/>
            </a:solidFill>
            <a:prstDash val="solid"/>
            <a:round/>
            <a:headEnd type="none" w="sm" len="sm"/>
            <a:tailEnd type="none" w="sm" len="sm"/>
          </a:ln>
          <a:effectLst>
            <a:outerShdw dist="20000" dir="5400000" rotWithShape="0">
              <a:srgbClr val="808080">
                <a:alpha val="37250"/>
              </a:srgbClr>
            </a:outerShdw>
          </a:effectLst>
        </p:spPr>
      </p:cxnSp>
      <p:sp>
        <p:nvSpPr>
          <p:cNvPr id="115" name="Google Shape;115;p22"/>
          <p:cNvSpPr txBox="1"/>
          <p:nvPr/>
        </p:nvSpPr>
        <p:spPr>
          <a:xfrm>
            <a:off x="6565728" y="1541412"/>
            <a:ext cx="1221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l" sz="700" i="1"/>
              <a:t>mei</a:t>
            </a:r>
            <a:r>
              <a:rPr lang="nl" sz="7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202</a:t>
            </a:r>
            <a:r>
              <a:rPr lang="nl" sz="700" i="1"/>
              <a:t>5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6" name="Google Shape;116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6543" y="942714"/>
            <a:ext cx="1648800" cy="1030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22" descr="kra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68318" y="2900176"/>
            <a:ext cx="2450550" cy="16091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2"/>
          <p:cNvSpPr txBox="1"/>
          <p:nvPr/>
        </p:nvSpPr>
        <p:spPr>
          <a:xfrm>
            <a:off x="5179249" y="1809543"/>
            <a:ext cx="28173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1300" b="1">
                <a:latin typeface="Poppins"/>
                <a:ea typeface="Poppins"/>
                <a:cs typeface="Poppins"/>
                <a:sym typeface="Poppins"/>
              </a:rPr>
              <a:t>Ondernemers in de bouw ervaren het vaakst arbeidstekorten</a:t>
            </a:r>
            <a:endParaRPr sz="1300" b="1"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19" name="Google Shape;119;p22"/>
          <p:cNvCxnSpPr/>
          <p:nvPr/>
        </p:nvCxnSpPr>
        <p:spPr>
          <a:xfrm>
            <a:off x="6329706" y="3302165"/>
            <a:ext cx="2298300" cy="0"/>
          </a:xfrm>
          <a:prstGeom prst="straightConnector1">
            <a:avLst/>
          </a:prstGeom>
          <a:noFill/>
          <a:ln w="25400" cap="flat" cmpd="sng">
            <a:solidFill>
              <a:srgbClr val="F5E7CF"/>
            </a:solidFill>
            <a:prstDash val="solid"/>
            <a:round/>
            <a:headEnd type="none" w="sm" len="sm"/>
            <a:tailEnd type="none" w="sm" len="sm"/>
          </a:ln>
          <a:effectLst>
            <a:outerShdw dist="20000" dir="5400000" rotWithShape="0">
              <a:srgbClr val="808080">
                <a:alpha val="37250"/>
              </a:srgbClr>
            </a:outerShdw>
          </a:effectLst>
        </p:spPr>
      </p:cxnSp>
      <p:sp>
        <p:nvSpPr>
          <p:cNvPr id="120" name="Google Shape;120;p22"/>
          <p:cNvSpPr txBox="1"/>
          <p:nvPr/>
        </p:nvSpPr>
        <p:spPr>
          <a:xfrm>
            <a:off x="6327232" y="3423374"/>
            <a:ext cx="2298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l" sz="1200" b="1">
                <a:latin typeface="Poppins"/>
                <a:ea typeface="Poppins"/>
                <a:cs typeface="Poppins"/>
                <a:sym typeface="Poppins"/>
              </a:rPr>
              <a:t>Minder baby’s, lagere lonen, dakloosheid, klimaatschade: de woningnood is tien crises ineen</a:t>
            </a:r>
            <a:endParaRPr sz="1300" b="1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21" name="Google Shape;121;p2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365218" y="3006847"/>
            <a:ext cx="1221000" cy="292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35268" y="2803576"/>
            <a:ext cx="1242450" cy="3009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22"/>
          <p:cNvSpPr txBox="1"/>
          <p:nvPr/>
        </p:nvSpPr>
        <p:spPr>
          <a:xfrm>
            <a:off x="7626307" y="3142268"/>
            <a:ext cx="1001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l" sz="700" i="1"/>
              <a:t>februari 2025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2"/>
          <p:cNvSpPr txBox="1"/>
          <p:nvPr/>
        </p:nvSpPr>
        <p:spPr>
          <a:xfrm>
            <a:off x="490864" y="478758"/>
            <a:ext cx="82902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Het tekort aan personeel is groot en groeiende </a:t>
            </a: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3"/>
          <p:cNvSpPr/>
          <p:nvPr/>
        </p:nvSpPr>
        <p:spPr>
          <a:xfrm>
            <a:off x="213200" y="176425"/>
            <a:ext cx="8710200" cy="4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30" name="Google Shape;130;p23"/>
          <p:cNvSpPr txBox="1"/>
          <p:nvPr/>
        </p:nvSpPr>
        <p:spPr>
          <a:xfrm>
            <a:off x="490864" y="478758"/>
            <a:ext cx="82902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(Zij-)instroom lijkt de oplossing in theorie, maar niet in de praktijk</a:t>
            </a: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131" name="Google Shape;131;p23" title="ChatGPT Image 8 sep 2026, 13_44_0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63600" y="2295601"/>
            <a:ext cx="872750" cy="87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3" title="ChatGPT Image 8 sep 2026, 13_43_53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88050" y="1259113"/>
            <a:ext cx="909824" cy="90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3" title="ChatGPT Image 8 sep 2026, 13_43_39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12924" y="1277649"/>
            <a:ext cx="872750" cy="87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3" title="ChatGPT Image 8 sep 2026, 13_43_3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07869" y="2125419"/>
            <a:ext cx="1163151" cy="1163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3" title="ChatGPT Image 8 sep 2026, 13_53_17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31786" y="1088225"/>
            <a:ext cx="1033801" cy="68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3" title="ChatGPT Image 8 sep 2026, 13_55_05.png"/>
          <p:cNvPicPr preferRelativeResize="0"/>
          <p:nvPr/>
        </p:nvPicPr>
        <p:blipFill rotWithShape="1">
          <a:blip r:embed="rId8">
            <a:alphaModFix/>
          </a:blip>
          <a:srcRect l="27810" t="36053" r="49586" b="34535"/>
          <a:stretch/>
        </p:blipFill>
        <p:spPr>
          <a:xfrm rot="10800000">
            <a:off x="3672333" y="2172226"/>
            <a:ext cx="1594427" cy="2074724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3"/>
          <p:cNvSpPr/>
          <p:nvPr/>
        </p:nvSpPr>
        <p:spPr>
          <a:xfrm>
            <a:off x="4490221" y="4515337"/>
            <a:ext cx="55800" cy="153000"/>
          </a:xfrm>
          <a:prstGeom prst="rect">
            <a:avLst/>
          </a:prstGeom>
          <a:solidFill>
            <a:srgbClr val="FFFFFF"/>
          </a:solidFill>
          <a:ln w="266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350" tIns="85350" rIns="85350" bIns="853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"/>
              <a:buFont typeface="Arial"/>
              <a:buNone/>
            </a:pPr>
            <a:endParaRPr sz="560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3"/>
          <p:cNvSpPr/>
          <p:nvPr/>
        </p:nvSpPr>
        <p:spPr>
          <a:xfrm>
            <a:off x="4164880" y="4246948"/>
            <a:ext cx="706200" cy="279600"/>
          </a:xfrm>
          <a:prstGeom prst="rect">
            <a:avLst/>
          </a:prstGeom>
          <a:solidFill>
            <a:srgbClr val="FFFFFF"/>
          </a:solidFill>
          <a:ln w="266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5350" tIns="85350" rIns="85350" bIns="853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47"/>
              <a:buFont typeface="Arial"/>
              <a:buNone/>
            </a:pPr>
            <a:r>
              <a:rPr lang="nl" sz="747" b="1" i="0" u="none" strike="noStrike" cap="none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PERSONEEL GEZOCHT!</a:t>
            </a:r>
            <a:endParaRPr sz="747" b="1" i="0" u="none" strike="noStrike" cap="none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39" name="Google Shape;139;p23"/>
          <p:cNvSpPr txBox="1"/>
          <p:nvPr/>
        </p:nvSpPr>
        <p:spPr>
          <a:xfrm>
            <a:off x="1974025" y="3075100"/>
            <a:ext cx="1073400" cy="2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rPr>
              <a:t>onvoldoende begeleidings-</a:t>
            </a:r>
            <a:br>
              <a:rPr lang="nl" sz="9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rPr>
            </a:br>
            <a:r>
              <a:rPr lang="nl" sz="9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rPr>
              <a:t>capaciteit</a:t>
            </a: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40" name="Google Shape;140;p23"/>
          <p:cNvSpPr txBox="1"/>
          <p:nvPr/>
        </p:nvSpPr>
        <p:spPr>
          <a:xfrm>
            <a:off x="2712600" y="2057900"/>
            <a:ext cx="1073400" cy="2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rPr>
              <a:t>financieel </a:t>
            </a: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rPr>
              <a:t>risico</a:t>
            </a: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41" name="Google Shape;141;p23"/>
          <p:cNvSpPr txBox="1"/>
          <p:nvPr/>
        </p:nvSpPr>
        <p:spPr>
          <a:xfrm>
            <a:off x="3838474" y="1647658"/>
            <a:ext cx="1220400" cy="2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rPr>
              <a:t>klassiek onderwijs, oriëntatie en werving</a:t>
            </a: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42" name="Google Shape;142;p23"/>
          <p:cNvSpPr txBox="1"/>
          <p:nvPr/>
        </p:nvSpPr>
        <p:spPr>
          <a:xfrm>
            <a:off x="5197975" y="2057900"/>
            <a:ext cx="13770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rPr>
              <a:t>taal-, cultuur-, generatieverschillen </a:t>
            </a: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rPr>
              <a:t>op werkvloer</a:t>
            </a: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6082687" y="3075100"/>
            <a:ext cx="12204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rPr>
              <a:t>geen regie en overzicht in sector</a:t>
            </a: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/>
          <p:nvPr/>
        </p:nvSpPr>
        <p:spPr>
          <a:xfrm>
            <a:off x="216900" y="201890"/>
            <a:ext cx="8710200" cy="4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149" name="Google Shape;149;p24" title="SchoolGovBusiness.png"/>
          <p:cNvPicPr preferRelativeResize="0"/>
          <p:nvPr/>
        </p:nvPicPr>
        <p:blipFill rotWithShape="1">
          <a:blip r:embed="rId3">
            <a:alphaModFix/>
          </a:blip>
          <a:srcRect l="11940" t="23316" r="68262" b="23513"/>
          <a:stretch/>
        </p:blipFill>
        <p:spPr>
          <a:xfrm>
            <a:off x="1142293" y="2500909"/>
            <a:ext cx="865450" cy="970678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4"/>
          <p:cNvSpPr/>
          <p:nvPr/>
        </p:nvSpPr>
        <p:spPr>
          <a:xfrm>
            <a:off x="442834" y="1959658"/>
            <a:ext cx="797700" cy="659700"/>
          </a:xfrm>
          <a:prstGeom prst="wedgeEllipseCallout">
            <a:avLst>
              <a:gd name="adj1" fmla="val 44122"/>
              <a:gd name="adj2" fmla="val 46845"/>
            </a:avLst>
          </a:prstGeom>
          <a:solidFill>
            <a:srgbClr val="FFFFFF"/>
          </a:solidFill>
          <a:ln w="9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275" tIns="93275" rIns="93275" bIns="93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</a:pPr>
            <a:endParaRPr sz="102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4"/>
          <p:cNvSpPr txBox="1"/>
          <p:nvPr/>
        </p:nvSpPr>
        <p:spPr>
          <a:xfrm>
            <a:off x="442826" y="2028922"/>
            <a:ext cx="7977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93275" rIns="93275" bIns="93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</a:pPr>
            <a:r>
              <a:rPr lang="nl" sz="10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 je </a:t>
            </a:r>
            <a:br>
              <a:rPr lang="nl" sz="10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l" sz="102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 mee…</a:t>
            </a:r>
            <a:endParaRPr sz="102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24"/>
          <p:cNvSpPr txBox="1"/>
          <p:nvPr/>
        </p:nvSpPr>
        <p:spPr>
          <a:xfrm>
            <a:off x="1260947" y="3439954"/>
            <a:ext cx="11820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950" tIns="66950" rIns="66950" bIns="66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9"/>
              <a:buFont typeface="Arial"/>
              <a:buNone/>
            </a:pPr>
            <a:r>
              <a:rPr lang="nl" sz="879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Werkgevers</a:t>
            </a:r>
            <a:endParaRPr sz="879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53" name="Google Shape;153;p24"/>
          <p:cNvSpPr/>
          <p:nvPr/>
        </p:nvSpPr>
        <p:spPr>
          <a:xfrm>
            <a:off x="2007736" y="1542193"/>
            <a:ext cx="893400" cy="498300"/>
          </a:xfrm>
          <a:prstGeom prst="wedgeEllipseCallout">
            <a:avLst>
              <a:gd name="adj1" fmla="val -44039"/>
              <a:gd name="adj2" fmla="val 61846"/>
            </a:avLst>
          </a:prstGeom>
          <a:solidFill>
            <a:srgbClr val="FFFFFF"/>
          </a:solidFill>
          <a:ln w="9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275" tIns="93275" rIns="93275" bIns="93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endParaRPr sz="73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24"/>
          <p:cNvSpPr/>
          <p:nvPr/>
        </p:nvSpPr>
        <p:spPr>
          <a:xfrm>
            <a:off x="442834" y="1959658"/>
            <a:ext cx="797700" cy="659700"/>
          </a:xfrm>
          <a:prstGeom prst="wedgeEllipseCallout">
            <a:avLst>
              <a:gd name="adj1" fmla="val 44122"/>
              <a:gd name="adj2" fmla="val 46845"/>
            </a:avLst>
          </a:prstGeom>
          <a:solidFill>
            <a:srgbClr val="FFFFFF"/>
          </a:solidFill>
          <a:ln w="9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275" tIns="93275" rIns="93275" bIns="93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</a:pPr>
            <a:endParaRPr sz="102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24"/>
          <p:cNvSpPr/>
          <p:nvPr/>
        </p:nvSpPr>
        <p:spPr>
          <a:xfrm>
            <a:off x="964560" y="1608917"/>
            <a:ext cx="937800" cy="631200"/>
          </a:xfrm>
          <a:prstGeom prst="wedgeEllipseCallout">
            <a:avLst>
              <a:gd name="adj1" fmla="val 17945"/>
              <a:gd name="adj2" fmla="val 69934"/>
            </a:avLst>
          </a:prstGeom>
          <a:solidFill>
            <a:srgbClr val="FFFFFF"/>
          </a:solidFill>
          <a:ln w="9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275" tIns="93275" rIns="93275" bIns="93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</a:pPr>
            <a:endParaRPr sz="102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4"/>
          <p:cNvSpPr/>
          <p:nvPr/>
        </p:nvSpPr>
        <p:spPr>
          <a:xfrm>
            <a:off x="1885066" y="2086499"/>
            <a:ext cx="893400" cy="659700"/>
          </a:xfrm>
          <a:prstGeom prst="wedgeEllipseCallout">
            <a:avLst>
              <a:gd name="adj1" fmla="val -36121"/>
              <a:gd name="adj2" fmla="val 52619"/>
            </a:avLst>
          </a:prstGeom>
          <a:solidFill>
            <a:srgbClr val="FFFFFF"/>
          </a:solidFill>
          <a:ln w="9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275" tIns="93275" rIns="93275" bIns="93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2"/>
              <a:buFont typeface="Arial"/>
              <a:buNone/>
            </a:pPr>
            <a:endParaRPr sz="112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4"/>
          <p:cNvSpPr txBox="1"/>
          <p:nvPr/>
        </p:nvSpPr>
        <p:spPr>
          <a:xfrm>
            <a:off x="1885071" y="2167212"/>
            <a:ext cx="8934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93275" rIns="93275" bIns="93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Gebrek aan bereidwillige leermeesters</a:t>
            </a:r>
            <a:endParaRPr sz="732" i="0" u="none" strike="noStrike" cap="none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58" name="Google Shape;158;p24"/>
          <p:cNvSpPr/>
          <p:nvPr/>
        </p:nvSpPr>
        <p:spPr>
          <a:xfrm>
            <a:off x="2157524" y="3223709"/>
            <a:ext cx="43800" cy="120000"/>
          </a:xfrm>
          <a:prstGeom prst="rect">
            <a:avLst/>
          </a:prstGeom>
          <a:solidFill>
            <a:srgbClr val="FFFFFF"/>
          </a:solidFill>
          <a:ln w="209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6950" tIns="66950" rIns="66950" bIns="66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9"/>
              <a:buFont typeface="Arial"/>
              <a:buNone/>
            </a:pPr>
            <a:endParaRPr sz="439" b="1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4"/>
          <p:cNvSpPr txBox="1"/>
          <p:nvPr/>
        </p:nvSpPr>
        <p:spPr>
          <a:xfrm>
            <a:off x="442826" y="2040381"/>
            <a:ext cx="7977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93275" rIns="93275" bIns="93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Er zijn geen geschikte kandidaten</a:t>
            </a:r>
            <a:endParaRPr sz="732" i="0" u="none" strike="noStrike" cap="none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60" name="Google Shape;160;p24"/>
          <p:cNvSpPr txBox="1"/>
          <p:nvPr/>
        </p:nvSpPr>
        <p:spPr>
          <a:xfrm>
            <a:off x="947325" y="1625775"/>
            <a:ext cx="9378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93275" rIns="93275" bIns="93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De overheid </a:t>
            </a:r>
            <a:b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</a:b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is een onbetrouwbare partner</a:t>
            </a:r>
            <a:endParaRPr sz="732" i="0" u="none" strike="noStrike" cap="none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endParaRPr sz="732" i="0" u="none" strike="noStrike" cap="none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61" name="Google Shape;161;p24"/>
          <p:cNvSpPr/>
          <p:nvPr/>
        </p:nvSpPr>
        <p:spPr>
          <a:xfrm>
            <a:off x="1902281" y="3013156"/>
            <a:ext cx="554100" cy="219300"/>
          </a:xfrm>
          <a:prstGeom prst="rect">
            <a:avLst/>
          </a:prstGeom>
          <a:solidFill>
            <a:srgbClr val="FFFFFF"/>
          </a:solidFill>
          <a:ln w="209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6950" tIns="66950" rIns="66950" bIns="66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6"/>
              <a:buFont typeface="Arial"/>
              <a:buNone/>
            </a:pPr>
            <a:r>
              <a:rPr lang="nl" sz="586" b="1" i="0" u="none" strike="noStrike" cap="none">
                <a:solidFill>
                  <a:srgbClr val="FF0000"/>
                </a:solidFill>
                <a:latin typeface="Caveat"/>
                <a:ea typeface="Caveat"/>
                <a:cs typeface="Caveat"/>
                <a:sym typeface="Caveat"/>
              </a:rPr>
              <a:t>PERSONEEL GEZOCHT!</a:t>
            </a:r>
            <a:endParaRPr sz="586" b="1" i="0" u="none" strike="noStrike" cap="none">
              <a:solidFill>
                <a:srgbClr val="FF0000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cxnSp>
        <p:nvCxnSpPr>
          <p:cNvPr id="162" name="Google Shape;162;p24"/>
          <p:cNvCxnSpPr/>
          <p:nvPr/>
        </p:nvCxnSpPr>
        <p:spPr>
          <a:xfrm>
            <a:off x="1216793" y="3347615"/>
            <a:ext cx="1270200" cy="0"/>
          </a:xfrm>
          <a:prstGeom prst="straightConnector1">
            <a:avLst/>
          </a:prstGeom>
          <a:noFill/>
          <a:ln w="279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3" name="Google Shape;163;p24"/>
          <p:cNvSpPr txBox="1"/>
          <p:nvPr/>
        </p:nvSpPr>
        <p:spPr>
          <a:xfrm>
            <a:off x="1948112" y="1600609"/>
            <a:ext cx="988800" cy="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950" tIns="66950" rIns="66950" bIns="669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Wie betaalt </a:t>
            </a:r>
            <a:b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</a:b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de verletkosten?</a:t>
            </a:r>
            <a:endParaRPr sz="732" i="0" u="none" strike="noStrike" cap="none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cxnSp>
        <p:nvCxnSpPr>
          <p:cNvPr id="164" name="Google Shape;164;p24"/>
          <p:cNvCxnSpPr/>
          <p:nvPr/>
        </p:nvCxnSpPr>
        <p:spPr>
          <a:xfrm>
            <a:off x="3527116" y="3361829"/>
            <a:ext cx="1270200" cy="0"/>
          </a:xfrm>
          <a:prstGeom prst="straightConnector1">
            <a:avLst/>
          </a:prstGeom>
          <a:noFill/>
          <a:ln w="279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5" name="Google Shape;165;p24"/>
          <p:cNvSpPr txBox="1"/>
          <p:nvPr/>
        </p:nvSpPr>
        <p:spPr>
          <a:xfrm>
            <a:off x="3549576" y="3439954"/>
            <a:ext cx="1182000" cy="1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950" tIns="66950" rIns="66950" bIns="66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9"/>
              <a:buFont typeface="Arial"/>
              <a:buNone/>
            </a:pPr>
            <a:r>
              <a:rPr lang="nl" sz="879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Werkvloer</a:t>
            </a:r>
            <a:endParaRPr sz="879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66" name="Google Shape;166;p24"/>
          <p:cNvSpPr/>
          <p:nvPr/>
        </p:nvSpPr>
        <p:spPr>
          <a:xfrm>
            <a:off x="3145210" y="2190622"/>
            <a:ext cx="797700" cy="659700"/>
          </a:xfrm>
          <a:prstGeom prst="wedgeEllipseCallout">
            <a:avLst>
              <a:gd name="adj1" fmla="val 44122"/>
              <a:gd name="adj2" fmla="val 46845"/>
            </a:avLst>
          </a:prstGeom>
          <a:solidFill>
            <a:srgbClr val="FFFFFF"/>
          </a:solidFill>
          <a:ln w="9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275" tIns="93275" rIns="93275" bIns="93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</a:pPr>
            <a:endParaRPr sz="102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4"/>
          <p:cNvSpPr/>
          <p:nvPr/>
        </p:nvSpPr>
        <p:spPr>
          <a:xfrm>
            <a:off x="3506774" y="1740400"/>
            <a:ext cx="988800" cy="572700"/>
          </a:xfrm>
          <a:prstGeom prst="wedgeEllipseCallout">
            <a:avLst>
              <a:gd name="adj1" fmla="val 3122"/>
              <a:gd name="adj2" fmla="val 67873"/>
            </a:avLst>
          </a:prstGeom>
          <a:solidFill>
            <a:srgbClr val="FFFFFF"/>
          </a:solidFill>
          <a:ln w="9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275" tIns="93275" rIns="93275" bIns="93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</a:pPr>
            <a:endParaRPr sz="102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4"/>
          <p:cNvSpPr/>
          <p:nvPr/>
        </p:nvSpPr>
        <p:spPr>
          <a:xfrm>
            <a:off x="4127896" y="2157717"/>
            <a:ext cx="732300" cy="659700"/>
          </a:xfrm>
          <a:prstGeom prst="wedgeEllipseCallout">
            <a:avLst>
              <a:gd name="adj1" fmla="val -33180"/>
              <a:gd name="adj2" fmla="val 54776"/>
            </a:avLst>
          </a:prstGeom>
          <a:solidFill>
            <a:srgbClr val="FFFFFF"/>
          </a:solidFill>
          <a:ln w="9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275" tIns="93275" rIns="93275" bIns="93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2"/>
              <a:buFont typeface="Arial"/>
              <a:buNone/>
            </a:pPr>
            <a:endParaRPr sz="112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24"/>
          <p:cNvSpPr txBox="1"/>
          <p:nvPr/>
        </p:nvSpPr>
        <p:spPr>
          <a:xfrm>
            <a:off x="4073510" y="2238424"/>
            <a:ext cx="7869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93275" rIns="93275" bIns="93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Instroom </a:t>
            </a:r>
            <a:b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</a:b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is geen prioriteit</a:t>
            </a:r>
            <a:endParaRPr sz="732" i="0" u="none" strike="noStrike" cap="none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70" name="Google Shape;170;p24"/>
          <p:cNvSpPr/>
          <p:nvPr/>
        </p:nvSpPr>
        <p:spPr>
          <a:xfrm>
            <a:off x="4678417" y="1835036"/>
            <a:ext cx="684600" cy="659700"/>
          </a:xfrm>
          <a:prstGeom prst="wedgeEllipseCallout">
            <a:avLst>
              <a:gd name="adj1" fmla="val -43610"/>
              <a:gd name="adj2" fmla="val 55438"/>
            </a:avLst>
          </a:prstGeom>
          <a:solidFill>
            <a:srgbClr val="FFFFFF"/>
          </a:solidFill>
          <a:ln w="9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275" tIns="93275" rIns="93275" bIns="93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endParaRPr sz="73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24"/>
          <p:cNvSpPr txBox="1"/>
          <p:nvPr/>
        </p:nvSpPr>
        <p:spPr>
          <a:xfrm>
            <a:off x="3143783" y="2206736"/>
            <a:ext cx="7977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93275" rIns="93275" bIns="93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Slechte ervaringen met sociale initiatieven</a:t>
            </a:r>
            <a:endParaRPr sz="732" i="0" u="none" strike="noStrike" cap="none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72" name="Google Shape;172;p24"/>
          <p:cNvSpPr txBox="1"/>
          <p:nvPr/>
        </p:nvSpPr>
        <p:spPr>
          <a:xfrm>
            <a:off x="3473972" y="1814790"/>
            <a:ext cx="10629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93275" rIns="93275" bIns="93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Onderwaardering van vakmanschap</a:t>
            </a:r>
            <a:endParaRPr sz="732" i="0" u="none" strike="noStrike" cap="none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73" name="Google Shape;173;p24"/>
          <p:cNvSpPr txBox="1"/>
          <p:nvPr/>
        </p:nvSpPr>
        <p:spPr>
          <a:xfrm>
            <a:off x="4656402" y="1922132"/>
            <a:ext cx="732300" cy="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950" tIns="66950" rIns="66950" bIns="669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Geen tijd </a:t>
            </a:r>
            <a:b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</a:b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voor </a:t>
            </a:r>
            <a:b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</a:b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begeleiding</a:t>
            </a:r>
            <a:endParaRPr sz="732" i="0" u="none" strike="noStrike" cap="none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174" name="Google Shape;174;p24" title="SchoolGovBusiness.png"/>
          <p:cNvPicPr preferRelativeResize="0"/>
          <p:nvPr/>
        </p:nvPicPr>
        <p:blipFill rotWithShape="1">
          <a:blip r:embed="rId3">
            <a:alphaModFix/>
          </a:blip>
          <a:srcRect l="62940" t="19131" r="17262" b="27235"/>
          <a:stretch/>
        </p:blipFill>
        <p:spPr>
          <a:xfrm>
            <a:off x="6861493" y="2513338"/>
            <a:ext cx="786845" cy="890199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4"/>
          <p:cNvSpPr/>
          <p:nvPr/>
        </p:nvSpPr>
        <p:spPr>
          <a:xfrm>
            <a:off x="6814675" y="3338440"/>
            <a:ext cx="880500" cy="263700"/>
          </a:xfrm>
          <a:prstGeom prst="rect">
            <a:avLst/>
          </a:prstGeom>
          <a:solidFill>
            <a:srgbClr val="E7E6E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76" name="Google Shape;176;p24"/>
          <p:cNvSpPr txBox="1"/>
          <p:nvPr/>
        </p:nvSpPr>
        <p:spPr>
          <a:xfrm>
            <a:off x="6570593" y="3439949"/>
            <a:ext cx="1341300" cy="3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950" tIns="66950" rIns="66950" bIns="669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79"/>
              <a:buFont typeface="Arial"/>
              <a:buNone/>
            </a:pPr>
            <a:r>
              <a:rPr lang="nl" sz="879" b="1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Overheid en sociale initiatieven</a:t>
            </a:r>
            <a:endParaRPr sz="879" b="1" i="0" u="none" strike="noStrike" cap="non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77" name="Google Shape;177;p24"/>
          <p:cNvCxnSpPr/>
          <p:nvPr/>
        </p:nvCxnSpPr>
        <p:spPr>
          <a:xfrm>
            <a:off x="6600226" y="3347615"/>
            <a:ext cx="1270200" cy="0"/>
          </a:xfrm>
          <a:prstGeom prst="straightConnector1">
            <a:avLst/>
          </a:prstGeom>
          <a:noFill/>
          <a:ln w="279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8" name="Google Shape;178;p24"/>
          <p:cNvSpPr/>
          <p:nvPr/>
        </p:nvSpPr>
        <p:spPr>
          <a:xfrm>
            <a:off x="6389991" y="1785241"/>
            <a:ext cx="797700" cy="659700"/>
          </a:xfrm>
          <a:prstGeom prst="wedgeEllipseCallout">
            <a:avLst>
              <a:gd name="adj1" fmla="val 44122"/>
              <a:gd name="adj2" fmla="val 46845"/>
            </a:avLst>
          </a:prstGeom>
          <a:solidFill>
            <a:srgbClr val="FFFFFF"/>
          </a:solidFill>
          <a:ln w="9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275" tIns="93275" rIns="93275" bIns="93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</a:pPr>
            <a:endParaRPr sz="102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4"/>
          <p:cNvSpPr/>
          <p:nvPr/>
        </p:nvSpPr>
        <p:spPr>
          <a:xfrm>
            <a:off x="6768212" y="1335019"/>
            <a:ext cx="937800" cy="631200"/>
          </a:xfrm>
          <a:prstGeom prst="wedgeEllipseCallout">
            <a:avLst>
              <a:gd name="adj1" fmla="val 13088"/>
              <a:gd name="adj2" fmla="val 67673"/>
            </a:avLst>
          </a:prstGeom>
          <a:solidFill>
            <a:srgbClr val="FFFFFF"/>
          </a:solidFill>
          <a:ln w="9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275" tIns="93275" rIns="93275" bIns="93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20"/>
              <a:buFont typeface="Arial"/>
              <a:buNone/>
            </a:pPr>
            <a:endParaRPr sz="102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4"/>
          <p:cNvSpPr/>
          <p:nvPr/>
        </p:nvSpPr>
        <p:spPr>
          <a:xfrm>
            <a:off x="7581186" y="1541893"/>
            <a:ext cx="797700" cy="659700"/>
          </a:xfrm>
          <a:prstGeom prst="wedgeEllipseCallout">
            <a:avLst>
              <a:gd name="adj1" fmla="val -50342"/>
              <a:gd name="adj2" fmla="val 42220"/>
            </a:avLst>
          </a:prstGeom>
          <a:solidFill>
            <a:srgbClr val="FFFFFF"/>
          </a:solidFill>
          <a:ln w="9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275" tIns="93275" rIns="93275" bIns="93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22"/>
              <a:buFont typeface="Arial"/>
              <a:buNone/>
            </a:pPr>
            <a:endParaRPr sz="112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4"/>
          <p:cNvSpPr txBox="1"/>
          <p:nvPr/>
        </p:nvSpPr>
        <p:spPr>
          <a:xfrm>
            <a:off x="7586559" y="1580883"/>
            <a:ext cx="7869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93275" rIns="93275" bIns="93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We krijgen werkgevers niet betrokken</a:t>
            </a:r>
            <a:endParaRPr sz="732" i="0" u="none" strike="noStrike" cap="none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82" name="Google Shape;182;p24"/>
          <p:cNvSpPr/>
          <p:nvPr/>
        </p:nvSpPr>
        <p:spPr>
          <a:xfrm>
            <a:off x="7581186" y="2144740"/>
            <a:ext cx="937800" cy="659700"/>
          </a:xfrm>
          <a:prstGeom prst="wedgeEllipseCallout">
            <a:avLst>
              <a:gd name="adj1" fmla="val -43610"/>
              <a:gd name="adj2" fmla="val 55438"/>
            </a:avLst>
          </a:prstGeom>
          <a:solidFill>
            <a:srgbClr val="FFFFFF"/>
          </a:solidFill>
          <a:ln w="97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3275" tIns="93275" rIns="93275" bIns="93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endParaRPr sz="73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4"/>
          <p:cNvSpPr txBox="1"/>
          <p:nvPr/>
        </p:nvSpPr>
        <p:spPr>
          <a:xfrm>
            <a:off x="6388563" y="1855044"/>
            <a:ext cx="7977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93275" rIns="93275" bIns="93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Werkgevers voelen geen urgentie</a:t>
            </a:r>
            <a:endParaRPr sz="732" i="0" u="none" strike="noStrike" cap="none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84" name="Google Shape;184;p24"/>
          <p:cNvSpPr txBox="1"/>
          <p:nvPr/>
        </p:nvSpPr>
        <p:spPr>
          <a:xfrm>
            <a:off x="6734150" y="1369853"/>
            <a:ext cx="988800" cy="4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275" tIns="93275" rIns="93275" bIns="9327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Werkgevers nemen geen eigenaarschap</a:t>
            </a:r>
            <a:endParaRPr sz="732" i="0" u="none" strike="noStrike" cap="none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85" name="Google Shape;185;p24"/>
          <p:cNvSpPr txBox="1"/>
          <p:nvPr/>
        </p:nvSpPr>
        <p:spPr>
          <a:xfrm>
            <a:off x="7648352" y="2253960"/>
            <a:ext cx="797700" cy="4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6950" tIns="66950" rIns="66950" bIns="6695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32"/>
              <a:buFont typeface="Arial"/>
              <a:buNone/>
            </a:pPr>
            <a:r>
              <a:rPr lang="nl" sz="732" i="0" u="none" strike="noStrike" cap="none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Werkgevers zijn gemakzuchtig</a:t>
            </a:r>
            <a:endParaRPr sz="732" i="0" u="none" strike="noStrike" cap="none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186" name="Google Shape;186;p24" title="ChatGPT Image 8 sep 2026, 14_03_59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37503" y="2859466"/>
            <a:ext cx="1839401" cy="61342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7" name="Google Shape;187;p24"/>
          <p:cNvCxnSpPr/>
          <p:nvPr/>
        </p:nvCxnSpPr>
        <p:spPr>
          <a:xfrm>
            <a:off x="5883100" y="1204625"/>
            <a:ext cx="0" cy="27876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lgDash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"/>
          <p:cNvSpPr/>
          <p:nvPr/>
        </p:nvSpPr>
        <p:spPr>
          <a:xfrm>
            <a:off x="213200" y="176425"/>
            <a:ext cx="8710200" cy="4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93" name="Google Shape;193;p25"/>
          <p:cNvSpPr txBox="1"/>
          <p:nvPr/>
        </p:nvSpPr>
        <p:spPr>
          <a:xfrm>
            <a:off x="490864" y="2395833"/>
            <a:ext cx="82902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Hoe herkenbaar is dit voor jullie?</a:t>
            </a: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6"/>
          <p:cNvSpPr/>
          <p:nvPr/>
        </p:nvSpPr>
        <p:spPr>
          <a:xfrm>
            <a:off x="213200" y="176425"/>
            <a:ext cx="8710200" cy="4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199" name="Google Shape;199;p26" title="ChatGPT Image 8 sep 2026, 14_16_12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2138" y="1006135"/>
            <a:ext cx="4777425" cy="318495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6"/>
          <p:cNvSpPr txBox="1"/>
          <p:nvPr/>
        </p:nvSpPr>
        <p:spPr>
          <a:xfrm>
            <a:off x="490864" y="478758"/>
            <a:ext cx="82902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Duurzame zij-instroom richting de techniek werkt alléén… </a:t>
            </a: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1" name="Google Shape;201;p26"/>
          <p:cNvSpPr txBox="1"/>
          <p:nvPr/>
        </p:nvSpPr>
        <p:spPr>
          <a:xfrm>
            <a:off x="2776290" y="1006145"/>
            <a:ext cx="20781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nl" sz="1000" i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instroom</a:t>
            </a:r>
            <a:endParaRPr sz="1000" i="0" u="none" strike="noStrike" cap="non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2" name="Google Shape;202;p26"/>
          <p:cNvSpPr txBox="1"/>
          <p:nvPr/>
        </p:nvSpPr>
        <p:spPr>
          <a:xfrm>
            <a:off x="3990590" y="821520"/>
            <a:ext cx="23055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nl" sz="1000" i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werving, </a:t>
            </a:r>
            <a:br>
              <a:rPr lang="nl" sz="1000" i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nl" sz="1000" i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selectie, </a:t>
            </a:r>
            <a:br>
              <a:rPr lang="nl" sz="1000" i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nl" sz="1000" i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intake</a:t>
            </a:r>
            <a:endParaRPr sz="1000" i="0" u="none" strike="noStrike" cap="non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3" name="Google Shape;203;p26"/>
          <p:cNvSpPr txBox="1"/>
          <p:nvPr/>
        </p:nvSpPr>
        <p:spPr>
          <a:xfrm>
            <a:off x="4571990" y="3688970"/>
            <a:ext cx="11427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 i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begeleiding</a:t>
            </a:r>
            <a:endParaRPr sz="1000" i="0" u="none" strike="noStrike" cap="non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4" name="Google Shape;204;p26"/>
          <p:cNvSpPr txBox="1"/>
          <p:nvPr/>
        </p:nvSpPr>
        <p:spPr>
          <a:xfrm>
            <a:off x="3243990" y="3688970"/>
            <a:ext cx="11427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000" i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opleiding</a:t>
            </a:r>
            <a:endParaRPr sz="1000" i="0" u="none" strike="noStrike" cap="non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5" name="Google Shape;205;p26"/>
          <p:cNvSpPr txBox="1"/>
          <p:nvPr/>
        </p:nvSpPr>
        <p:spPr>
          <a:xfrm>
            <a:off x="6552242" y="2268273"/>
            <a:ext cx="13218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nl" sz="1000" i="1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coördinatie en communicatie</a:t>
            </a:r>
            <a:endParaRPr sz="1000" i="1" u="none" strike="noStrike" cap="none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6" name="Google Shape;206;p26"/>
          <p:cNvSpPr txBox="1"/>
          <p:nvPr/>
        </p:nvSpPr>
        <p:spPr>
          <a:xfrm>
            <a:off x="827765" y="2276645"/>
            <a:ext cx="22275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nl" sz="1000" i="1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werkgever</a:t>
            </a:r>
            <a:endParaRPr sz="1000" i="1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7" name="Google Shape;207;p26"/>
          <p:cNvSpPr txBox="1"/>
          <p:nvPr/>
        </p:nvSpPr>
        <p:spPr>
          <a:xfrm>
            <a:off x="490864" y="4424846"/>
            <a:ext cx="82902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…als </a:t>
            </a:r>
            <a:r>
              <a:rPr lang="nl" sz="1900">
                <a:solidFill>
                  <a:srgbClr val="ED1B24"/>
                </a:solidFill>
                <a:latin typeface="Poppins"/>
                <a:ea typeface="Poppins"/>
                <a:cs typeface="Poppins"/>
                <a:sym typeface="Poppins"/>
              </a:rPr>
              <a:t>álle stoelen zijn gevuld door de juiste spelers.  </a:t>
            </a:r>
            <a:endParaRPr sz="1900">
              <a:solidFill>
                <a:srgbClr val="ED1B2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08" name="Google Shape;208;p26"/>
          <p:cNvSpPr txBox="1"/>
          <p:nvPr/>
        </p:nvSpPr>
        <p:spPr>
          <a:xfrm>
            <a:off x="3345715" y="2255245"/>
            <a:ext cx="22275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nl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zij-instroom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7"/>
          <p:cNvSpPr/>
          <p:nvPr/>
        </p:nvSpPr>
        <p:spPr>
          <a:xfrm>
            <a:off x="213200" y="176425"/>
            <a:ext cx="8710200" cy="4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14" name="Google Shape;214;p27"/>
          <p:cNvSpPr txBox="1"/>
          <p:nvPr/>
        </p:nvSpPr>
        <p:spPr>
          <a:xfrm>
            <a:off x="490864" y="478758"/>
            <a:ext cx="82902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15" name="Google Shape;215;p27" title="ChatGPT Image 8 sep 2026, 13_55_05.png"/>
          <p:cNvPicPr preferRelativeResize="0"/>
          <p:nvPr/>
        </p:nvPicPr>
        <p:blipFill rotWithShape="1">
          <a:blip r:embed="rId3">
            <a:alphaModFix/>
          </a:blip>
          <a:srcRect l="27810" t="36053" r="49586" b="34535"/>
          <a:stretch/>
        </p:blipFill>
        <p:spPr>
          <a:xfrm>
            <a:off x="3774783" y="1534388"/>
            <a:ext cx="1594427" cy="2074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8"/>
          <p:cNvSpPr/>
          <p:nvPr/>
        </p:nvSpPr>
        <p:spPr>
          <a:xfrm>
            <a:off x="213200" y="176425"/>
            <a:ext cx="8710200" cy="4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21" name="Google Shape;221;p28"/>
          <p:cNvSpPr txBox="1"/>
          <p:nvPr/>
        </p:nvSpPr>
        <p:spPr>
          <a:xfrm>
            <a:off x="490864" y="478758"/>
            <a:ext cx="82902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Drie voorbeelden van initiatieven die wél werken</a:t>
            </a: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2" name="Google Shape;222;p28"/>
          <p:cNvSpPr txBox="1"/>
          <p:nvPr/>
        </p:nvSpPr>
        <p:spPr>
          <a:xfrm>
            <a:off x="624650" y="1347925"/>
            <a:ext cx="7887300" cy="239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AutoNum type="arabicPeriod"/>
            </a:pPr>
            <a:r>
              <a:rPr lang="nl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Stichting Mens en Verkeer</a:t>
            </a:r>
            <a:r>
              <a:rPr lang="nl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: van verkeersregelaar naar stratenmaker </a:t>
            </a:r>
            <a:endParaRPr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AutoNum type="arabicPeriod"/>
            </a:pPr>
            <a:r>
              <a:rPr lang="nl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Sociaal Impact West-Friesland</a:t>
            </a:r>
            <a:r>
              <a:rPr lang="nl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: opleidingstraject voor schilders</a:t>
            </a:r>
            <a:endParaRPr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oppins"/>
              <a:buAutoNum type="arabicPeriod"/>
            </a:pPr>
            <a:r>
              <a:rPr lang="nl" b="1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De Techniekcarrousel</a:t>
            </a:r>
            <a:r>
              <a:rPr lang="nl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: betaald leren werken in de ondergrondse infra</a:t>
            </a:r>
            <a:endParaRPr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/>
          <p:nvPr/>
        </p:nvSpPr>
        <p:spPr>
          <a:xfrm>
            <a:off x="213200" y="176425"/>
            <a:ext cx="8710200" cy="4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28" name="Google Shape;228;p29"/>
          <p:cNvSpPr txBox="1"/>
          <p:nvPr/>
        </p:nvSpPr>
        <p:spPr>
          <a:xfrm>
            <a:off x="490864" y="478758"/>
            <a:ext cx="82902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Stichting Mens en Verkeer: van verkeersregelaar naar stratenmaker </a:t>
            </a: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9" name="Google Shape;229;p29"/>
          <p:cNvSpPr txBox="1"/>
          <p:nvPr/>
        </p:nvSpPr>
        <p:spPr>
          <a:xfrm>
            <a:off x="7689650" y="4213825"/>
            <a:ext cx="14646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230" name="Google Shape;230;p29" title="zijinstroom techniek_Mens en verkeer.png"/>
          <p:cNvPicPr preferRelativeResize="0"/>
          <p:nvPr/>
        </p:nvPicPr>
        <p:blipFill rotWithShape="1">
          <a:blip r:embed="rId3">
            <a:alphaModFix/>
          </a:blip>
          <a:srcRect t="13457"/>
          <a:stretch/>
        </p:blipFill>
        <p:spPr>
          <a:xfrm>
            <a:off x="523917" y="1168002"/>
            <a:ext cx="7228227" cy="4166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0"/>
          <p:cNvSpPr/>
          <p:nvPr/>
        </p:nvSpPr>
        <p:spPr>
          <a:xfrm>
            <a:off x="213200" y="176425"/>
            <a:ext cx="8710200" cy="4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236" name="Google Shape;236;p30" title="zijinstroom techniek_West-Friesland.png"/>
          <p:cNvPicPr preferRelativeResize="0"/>
          <p:nvPr/>
        </p:nvPicPr>
        <p:blipFill rotWithShape="1">
          <a:blip r:embed="rId3">
            <a:alphaModFix/>
          </a:blip>
          <a:srcRect t="12396"/>
          <a:stretch/>
        </p:blipFill>
        <p:spPr>
          <a:xfrm>
            <a:off x="572625" y="1046350"/>
            <a:ext cx="6272676" cy="4097151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30"/>
          <p:cNvSpPr txBox="1"/>
          <p:nvPr/>
        </p:nvSpPr>
        <p:spPr>
          <a:xfrm>
            <a:off x="490864" y="478758"/>
            <a:ext cx="82902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Sociaal impact West-Friesland: opleidingstraject voor schilders </a:t>
            </a: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38" name="Google Shape;238;p30" title="PHOTO-2026-02-09-14-16-22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96871" y="1019102"/>
            <a:ext cx="1330779" cy="17743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0" title="PHOTO-2026-01-19-14-20-34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96871" y="2850047"/>
            <a:ext cx="1330779" cy="1774372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0"/>
          <p:cNvSpPr/>
          <p:nvPr/>
        </p:nvSpPr>
        <p:spPr>
          <a:xfrm>
            <a:off x="728275" y="951050"/>
            <a:ext cx="1648800" cy="143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1"/>
          <p:cNvSpPr/>
          <p:nvPr/>
        </p:nvSpPr>
        <p:spPr>
          <a:xfrm>
            <a:off x="213200" y="176425"/>
            <a:ext cx="8710200" cy="4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46" name="Google Shape;246;p31"/>
          <p:cNvSpPr txBox="1"/>
          <p:nvPr/>
        </p:nvSpPr>
        <p:spPr>
          <a:xfrm>
            <a:off x="490864" y="478758"/>
            <a:ext cx="82902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Techniekcarrousel: betaald leren werken in de ondergrondse infra</a:t>
            </a: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47" name="Google Shape;247;p31" title="zijinstroom techniek_Techniek carrousel.png"/>
          <p:cNvPicPr preferRelativeResize="0"/>
          <p:nvPr/>
        </p:nvPicPr>
        <p:blipFill rotWithShape="1">
          <a:blip r:embed="rId3">
            <a:alphaModFix/>
          </a:blip>
          <a:srcRect t="12937"/>
          <a:stretch/>
        </p:blipFill>
        <p:spPr>
          <a:xfrm>
            <a:off x="1047850" y="837475"/>
            <a:ext cx="6898401" cy="4478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9101" y="4195903"/>
            <a:ext cx="597025" cy="503073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1"/>
          <p:cNvSpPr/>
          <p:nvPr/>
        </p:nvSpPr>
        <p:spPr>
          <a:xfrm>
            <a:off x="6786773" y="3459370"/>
            <a:ext cx="579547" cy="589047"/>
          </a:xfrm>
          <a:custGeom>
            <a:avLst/>
            <a:gdLst/>
            <a:ahLst/>
            <a:cxnLst/>
            <a:rect l="l" t="t" r="r" b="b"/>
            <a:pathLst>
              <a:path w="3800306" h="3800306" extrusionOk="0">
                <a:moveTo>
                  <a:pt x="0" y="0"/>
                </a:moveTo>
                <a:lnTo>
                  <a:pt x="3800306" y="0"/>
                </a:lnTo>
                <a:lnTo>
                  <a:pt x="3800306" y="3800306"/>
                </a:lnTo>
                <a:lnTo>
                  <a:pt x="0" y="38003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6675" tIns="13350" rIns="26675" bIns="133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2"/>
              <a:buFont typeface="Arial"/>
              <a:buNone/>
            </a:pPr>
            <a:endParaRPr sz="51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1"/>
          <p:cNvSpPr/>
          <p:nvPr/>
        </p:nvSpPr>
        <p:spPr>
          <a:xfrm>
            <a:off x="7416193" y="3755987"/>
            <a:ext cx="473254" cy="473254"/>
          </a:xfrm>
          <a:custGeom>
            <a:avLst/>
            <a:gdLst/>
            <a:ahLst/>
            <a:cxnLst/>
            <a:rect l="l" t="t" r="r" b="b"/>
            <a:pathLst>
              <a:path w="2868204" h="2868204" extrusionOk="0">
                <a:moveTo>
                  <a:pt x="0" y="0"/>
                </a:moveTo>
                <a:lnTo>
                  <a:pt x="2868204" y="0"/>
                </a:lnTo>
                <a:lnTo>
                  <a:pt x="2868204" y="2868204"/>
                </a:lnTo>
                <a:lnTo>
                  <a:pt x="0" y="28682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6875" tIns="13425" rIns="26875" bIns="13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2"/>
              <a:buFont typeface="Arial"/>
              <a:buNone/>
            </a:pPr>
            <a:endParaRPr sz="51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1"/>
          <p:cNvSpPr/>
          <p:nvPr/>
        </p:nvSpPr>
        <p:spPr>
          <a:xfrm>
            <a:off x="7292434" y="3712085"/>
            <a:ext cx="597021" cy="83636"/>
          </a:xfrm>
          <a:custGeom>
            <a:avLst/>
            <a:gdLst/>
            <a:ahLst/>
            <a:cxnLst/>
            <a:rect l="l" t="t" r="r" b="b"/>
            <a:pathLst>
              <a:path w="3914892" h="711799" extrusionOk="0">
                <a:moveTo>
                  <a:pt x="0" y="0"/>
                </a:moveTo>
                <a:lnTo>
                  <a:pt x="3914892" y="0"/>
                </a:lnTo>
                <a:lnTo>
                  <a:pt x="3914892" y="711799"/>
                </a:lnTo>
                <a:lnTo>
                  <a:pt x="0" y="71179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26875" tIns="13425" rIns="26875" bIns="13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12"/>
              <a:buFont typeface="Arial"/>
              <a:buNone/>
            </a:pPr>
            <a:endParaRPr sz="512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2" name="Google Shape;252;p31" descr="Hanab Pipelines &amp; Industry - Stichting Warmtenetwerk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807707" y="3964448"/>
            <a:ext cx="537695" cy="182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2"/>
          <p:cNvSpPr/>
          <p:nvPr/>
        </p:nvSpPr>
        <p:spPr>
          <a:xfrm>
            <a:off x="213200" y="176425"/>
            <a:ext cx="8710200" cy="4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58" name="Google Shape;258;p32"/>
          <p:cNvSpPr txBox="1"/>
          <p:nvPr/>
        </p:nvSpPr>
        <p:spPr>
          <a:xfrm>
            <a:off x="490864" y="478758"/>
            <a:ext cx="82902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Nieuwe lagen: van statushouders naar schilder</a:t>
            </a: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59" name="Google Shape;259;p32" title="zijinstroom techniek_Nieuwe lagen.png"/>
          <p:cNvPicPr preferRelativeResize="0"/>
          <p:nvPr/>
        </p:nvPicPr>
        <p:blipFill rotWithShape="1">
          <a:blip r:embed="rId3">
            <a:alphaModFix/>
          </a:blip>
          <a:srcRect t="13322"/>
          <a:stretch/>
        </p:blipFill>
        <p:spPr>
          <a:xfrm>
            <a:off x="1296538" y="1057775"/>
            <a:ext cx="6543524" cy="4228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/>
          <p:nvPr/>
        </p:nvSpPr>
        <p:spPr>
          <a:xfrm>
            <a:off x="213200" y="176425"/>
            <a:ext cx="8710200" cy="4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65" name="Google Shape;265;p33"/>
          <p:cNvSpPr txBox="1"/>
          <p:nvPr/>
        </p:nvSpPr>
        <p:spPr>
          <a:xfrm>
            <a:off x="490864" y="2395833"/>
            <a:ext cx="82902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1425" tIns="25700" rIns="51425" bIns="2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9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Welke samenwerking zou jij willen aangaan?</a:t>
            </a: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Opdrachtgevers voor schilders gezocht voor Nieuwe Lagen</a:t>
            </a:r>
            <a:endParaRPr sz="12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Wie heeft er een social return verplichting?</a:t>
            </a:r>
            <a:endParaRPr sz="12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" sz="1200">
                <a:solidFill>
                  <a:schemeClr val="dk2"/>
                </a:solidFill>
                <a:latin typeface="Poppins"/>
                <a:ea typeface="Poppins"/>
                <a:cs typeface="Poppins"/>
                <a:sym typeface="Poppins"/>
              </a:rPr>
              <a:t>Wat kan het onderwijs hierin betekenen?</a:t>
            </a:r>
            <a:endParaRPr sz="12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4"/>
          <p:cNvSpPr/>
          <p:nvPr/>
        </p:nvSpPr>
        <p:spPr>
          <a:xfrm>
            <a:off x="213200" y="176425"/>
            <a:ext cx="8710200" cy="4739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pic>
        <p:nvPicPr>
          <p:cNvPr id="271" name="Google Shape;271;p34" descr="kra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33667" y="1892126"/>
            <a:ext cx="3276650" cy="1359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34"/>
          <p:cNvSpPr txBox="1"/>
          <p:nvPr/>
        </p:nvSpPr>
        <p:spPr>
          <a:xfrm>
            <a:off x="5052399" y="2123308"/>
            <a:ext cx="1001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nl" sz="700" i="1"/>
              <a:t>17 september 2035</a:t>
            </a:r>
            <a:endParaRPr sz="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3" name="Google Shape;273;p34"/>
          <p:cNvCxnSpPr/>
          <p:nvPr/>
        </p:nvCxnSpPr>
        <p:spPr>
          <a:xfrm>
            <a:off x="3015750" y="2294113"/>
            <a:ext cx="3073200" cy="0"/>
          </a:xfrm>
          <a:prstGeom prst="straightConnector1">
            <a:avLst/>
          </a:prstGeom>
          <a:noFill/>
          <a:ln w="25400" cap="flat" cmpd="sng">
            <a:solidFill>
              <a:srgbClr val="F5E7CF"/>
            </a:solidFill>
            <a:prstDash val="solid"/>
            <a:round/>
            <a:headEnd type="none" w="sm" len="sm"/>
            <a:tailEnd type="none" w="sm" len="sm"/>
          </a:ln>
          <a:effectLst>
            <a:outerShdw dist="20000" dir="5400000" rotWithShape="0">
              <a:srgbClr val="808080">
                <a:alpha val="37250"/>
              </a:srgbClr>
            </a:outerShdw>
          </a:effectLst>
        </p:spPr>
      </p:cxnSp>
      <p:sp>
        <p:nvSpPr>
          <p:cNvPr id="274" name="Google Shape;274;p34"/>
          <p:cNvSpPr txBox="1"/>
          <p:nvPr/>
        </p:nvSpPr>
        <p:spPr>
          <a:xfrm>
            <a:off x="3012442" y="2415321"/>
            <a:ext cx="3073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nl" sz="1200" b="1">
                <a:latin typeface="Poppins"/>
                <a:ea typeface="Poppins"/>
                <a:cs typeface="Poppins"/>
                <a:sym typeface="Poppins"/>
              </a:rPr>
              <a:t> Zo kan het óók: technische sector slaat handen ineen en lost personeelstekort gezamenlijk op</a:t>
            </a:r>
            <a:endParaRPr sz="1300" b="1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75" name="Google Shape;275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15741" y="2035435"/>
            <a:ext cx="542034" cy="190825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34"/>
          <p:cNvSpPr txBox="1"/>
          <p:nvPr/>
        </p:nvSpPr>
        <p:spPr>
          <a:xfrm>
            <a:off x="296950" y="4314575"/>
            <a:ext cx="1992300" cy="4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 b="1">
                <a:solidFill>
                  <a:srgbClr val="1B2440"/>
                </a:solidFill>
                <a:latin typeface="Poppins"/>
                <a:ea typeface="Poppins"/>
                <a:cs typeface="Poppins"/>
                <a:sym typeface="Poppins"/>
              </a:rPr>
              <a:t>Ruud Blom - Waardewerk</a:t>
            </a:r>
            <a:endParaRPr sz="900" b="1">
              <a:solidFill>
                <a:srgbClr val="1B244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 u="sng">
                <a:solidFill>
                  <a:schemeClr val="hlink"/>
                </a:solidFill>
                <a:latin typeface="Poppins Light"/>
                <a:ea typeface="Poppins Light"/>
                <a:cs typeface="Poppins Light"/>
                <a:sym typeface="Poppins Light"/>
                <a:hlinkClick r:id="rId5"/>
              </a:rPr>
              <a:t>ruud@waardewerk.org</a:t>
            </a: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rPr>
              <a:t>06-57448298</a:t>
            </a: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77" name="Google Shape;277;p34"/>
          <p:cNvSpPr txBox="1"/>
          <p:nvPr/>
        </p:nvSpPr>
        <p:spPr>
          <a:xfrm>
            <a:off x="3408950" y="4314575"/>
            <a:ext cx="1992300" cy="4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 b="1">
                <a:solidFill>
                  <a:srgbClr val="1B2440"/>
                </a:solidFill>
                <a:latin typeface="Poppins"/>
                <a:ea typeface="Poppins"/>
                <a:cs typeface="Poppins"/>
                <a:sym typeface="Poppins"/>
              </a:rPr>
              <a:t>Kees Demmers - PPG</a:t>
            </a:r>
            <a:endParaRPr sz="900" b="1">
              <a:solidFill>
                <a:srgbClr val="1B244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 u="sng">
                <a:solidFill>
                  <a:schemeClr val="hlink"/>
                </a:solidFill>
                <a:latin typeface="Poppins Light"/>
                <a:ea typeface="Poppins Light"/>
                <a:cs typeface="Poppins Light"/>
                <a:sym typeface="Poppins Light"/>
                <a:hlinkClick r:id="rId6"/>
              </a:rPr>
              <a:t>kees.demmers@ppg.com</a:t>
            </a: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rPr>
              <a:t>06-38829339</a:t>
            </a: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278" name="Google Shape;278;p34"/>
          <p:cNvSpPr txBox="1"/>
          <p:nvPr/>
        </p:nvSpPr>
        <p:spPr>
          <a:xfrm>
            <a:off x="6520950" y="4314575"/>
            <a:ext cx="2284200" cy="4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900" b="1">
                <a:solidFill>
                  <a:srgbClr val="1B2440"/>
                </a:solidFill>
                <a:latin typeface="Poppins"/>
                <a:ea typeface="Poppins"/>
                <a:cs typeface="Poppins"/>
                <a:sym typeface="Poppins"/>
              </a:rPr>
              <a:t>Anne Maren Kruse - CrossOver</a:t>
            </a:r>
            <a:endParaRPr sz="900" b="1">
              <a:solidFill>
                <a:srgbClr val="1B244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900" u="sng">
                <a:solidFill>
                  <a:schemeClr val="hlink"/>
                </a:solidFill>
                <a:latin typeface="Poppins Light"/>
                <a:ea typeface="Poppins Light"/>
                <a:cs typeface="Poppins Light"/>
                <a:sym typeface="Poppins Light"/>
                <a:hlinkClick r:id="rId7"/>
              </a:rPr>
              <a:t>annemaren@crossovernederland.nl</a:t>
            </a: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900">
                <a:solidFill>
                  <a:srgbClr val="1B2440"/>
                </a:solidFill>
                <a:latin typeface="Poppins Light"/>
                <a:ea typeface="Poppins Light"/>
                <a:cs typeface="Poppins Light"/>
                <a:sym typeface="Poppins Light"/>
              </a:rPr>
              <a:t>06-43519127</a:t>
            </a: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1B244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97" r="-1097"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3" name="Freeform 3"/>
          <p:cNvSpPr/>
          <p:nvPr/>
        </p:nvSpPr>
        <p:spPr>
          <a:xfrm>
            <a:off x="7536126" y="0"/>
            <a:ext cx="1607875" cy="700375"/>
          </a:xfrm>
          <a:custGeom>
            <a:avLst/>
            <a:gdLst/>
            <a:ahLst/>
            <a:cxnLst/>
            <a:rect l="l" t="t" r="r" b="b"/>
            <a:pathLst>
              <a:path w="3215749" h="1400750">
                <a:moveTo>
                  <a:pt x="0" y="0"/>
                </a:moveTo>
                <a:lnTo>
                  <a:pt x="3215749" y="0"/>
                </a:lnTo>
                <a:lnTo>
                  <a:pt x="3215749" y="1400750"/>
                </a:lnTo>
                <a:lnTo>
                  <a:pt x="0" y="14007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4" name="TextBox 4"/>
          <p:cNvSpPr txBox="1"/>
          <p:nvPr/>
        </p:nvSpPr>
        <p:spPr>
          <a:xfrm>
            <a:off x="-88871" y="972197"/>
            <a:ext cx="4660871" cy="11535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38"/>
              </a:lnSpc>
            </a:pPr>
            <a:r>
              <a:rPr lang="en-US" sz="3384">
                <a:solidFill>
                  <a:srgbClr val="FFFFFF"/>
                </a:solidFill>
                <a:latin typeface="DejaVu Sans 1"/>
                <a:ea typeface="DejaVu Sans 1"/>
                <a:cs typeface="DejaVu Sans 1"/>
                <a:sym typeface="DejaVu Sans 1"/>
              </a:rPr>
              <a:t>Grip op vastgoeddata, kracht in samenwerking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0" y="3942665"/>
            <a:ext cx="9144000" cy="1200836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55080" y="1316355"/>
            <a:ext cx="6433840" cy="2009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36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Software ter ondersteuning </a:t>
            </a:r>
          </a:p>
          <a:p>
            <a:pPr algn="ctr">
              <a:lnSpc>
                <a:spcPts val="5400"/>
              </a:lnSpc>
            </a:pPr>
            <a:r>
              <a:rPr lang="en-US" sz="3600">
                <a:solidFill>
                  <a:srgbClr val="14497D"/>
                </a:solidFill>
                <a:latin typeface="Open Sans 1"/>
                <a:ea typeface="Open Sans 1"/>
                <a:cs typeface="Open Sans 1"/>
                <a:sym typeface="Open Sans 1"/>
              </a:rPr>
              <a:t>van (keten)samenwerking bij </a:t>
            </a:r>
          </a:p>
          <a:p>
            <a:pPr algn="ctr">
              <a:lnSpc>
                <a:spcPts val="5400"/>
              </a:lnSpc>
            </a:pPr>
            <a:r>
              <a:rPr lang="en-US" sz="3600">
                <a:solidFill>
                  <a:srgbClr val="14497D"/>
                </a:solidFill>
                <a:latin typeface="Open Sans 1"/>
                <a:ea typeface="Open Sans 1"/>
                <a:cs typeface="Open Sans 1"/>
                <a:sym typeface="Open Sans 1"/>
              </a:rPr>
              <a:t>onderhoud &amp; verbetering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8052146" y="2961170"/>
            <a:ext cx="2726999" cy="272699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58946" y="2089200"/>
            <a:ext cx="2726999" cy="272699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673783" y="-661936"/>
            <a:ext cx="5517998" cy="6137814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654308" y="743951"/>
            <a:ext cx="4975343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Even voorstellen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654308" y="1392110"/>
            <a:ext cx="5299785" cy="1995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Brian Bergman</a:t>
            </a:r>
          </a:p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Partner en Consultant RGS</a:t>
            </a:r>
          </a:p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35 jaar</a:t>
            </a:r>
          </a:p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Woonachtig te Borne</a:t>
            </a:r>
          </a:p>
          <a:p>
            <a:pPr>
              <a:lnSpc>
                <a:spcPts val="3200"/>
              </a:lnSpc>
            </a:pPr>
            <a:endParaRPr lang="en-US" sz="1600" b="1"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8052146" y="2961170"/>
            <a:ext cx="2726999" cy="272699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58946" y="2089200"/>
            <a:ext cx="2726999" cy="272699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673783" y="-661936"/>
            <a:ext cx="5517998" cy="6137814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4064369" y="2322896"/>
            <a:ext cx="2722952" cy="2737134"/>
          </a:xfrm>
          <a:custGeom>
            <a:avLst/>
            <a:gdLst/>
            <a:ahLst/>
            <a:cxnLst/>
            <a:rect l="l" t="t" r="r" b="b"/>
            <a:pathLst>
              <a:path w="5445903" h="5474267">
                <a:moveTo>
                  <a:pt x="0" y="0"/>
                </a:moveTo>
                <a:lnTo>
                  <a:pt x="5445903" y="0"/>
                </a:lnTo>
                <a:lnTo>
                  <a:pt x="5445903" y="5474267"/>
                </a:lnTo>
                <a:lnTo>
                  <a:pt x="0" y="54742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12" name="TextBox 12"/>
          <p:cNvSpPr txBox="1"/>
          <p:nvPr/>
        </p:nvSpPr>
        <p:spPr>
          <a:xfrm>
            <a:off x="3081670" y="767763"/>
            <a:ext cx="6243328" cy="39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Laten we beginnen met stellingen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74598" y="1396048"/>
            <a:ext cx="5299785" cy="11751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200"/>
              </a:lnSpc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Ga naar menti.com of scan de QR code</a:t>
            </a:r>
          </a:p>
          <a:p>
            <a:pPr>
              <a:lnSpc>
                <a:spcPts val="3200"/>
              </a:lnSpc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Toegangscode: 5482 6966</a:t>
            </a:r>
          </a:p>
          <a:p>
            <a:pPr>
              <a:lnSpc>
                <a:spcPts val="3200"/>
              </a:lnSpc>
            </a:pPr>
            <a:endParaRPr lang="en-US" sz="1600" b="1"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8052146" y="2961170"/>
            <a:ext cx="2726999" cy="272699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58946" y="2089200"/>
            <a:ext cx="2726999" cy="272699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673783" y="-661936"/>
            <a:ext cx="5517998" cy="6137814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4572000" y="2961170"/>
            <a:ext cx="2224216" cy="2057400"/>
          </a:xfrm>
          <a:custGeom>
            <a:avLst/>
            <a:gdLst/>
            <a:ahLst/>
            <a:cxnLst/>
            <a:rect l="l" t="t" r="r" b="b"/>
            <a:pathLst>
              <a:path w="4448432" h="4114800">
                <a:moveTo>
                  <a:pt x="0" y="0"/>
                </a:moveTo>
                <a:lnTo>
                  <a:pt x="4448432" y="0"/>
                </a:lnTo>
                <a:lnTo>
                  <a:pt x="444843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12" name="TextBox 12"/>
          <p:cNvSpPr txBox="1"/>
          <p:nvPr/>
        </p:nvSpPr>
        <p:spPr>
          <a:xfrm>
            <a:off x="3081670" y="767763"/>
            <a:ext cx="6243328" cy="39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Geen gelijkwaardige samenwerking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54308" y="1392110"/>
            <a:ext cx="5299785" cy="1585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Niet hetzelfde belang</a:t>
            </a:r>
          </a:p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Andere rol: opdrachtgever &lt;-&gt; opdrachtnemer</a:t>
            </a:r>
          </a:p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Informatie asymmetrie</a:t>
            </a:r>
          </a:p>
          <a:p>
            <a:pPr>
              <a:lnSpc>
                <a:spcPts val="3200"/>
              </a:lnSpc>
            </a:pPr>
            <a:endParaRPr lang="en-US" sz="1600" b="1"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8052146" y="2961170"/>
            <a:ext cx="2726999" cy="272699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58946" y="2089200"/>
            <a:ext cx="2726999" cy="272699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673783" y="-661936"/>
            <a:ext cx="5517998" cy="6137814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654308" y="1392110"/>
            <a:ext cx="4890757" cy="1995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Gezamenlijk doel</a:t>
            </a:r>
          </a:p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Duidelijke verantwoordelijkheden Vastgoedeigenaar &lt;-&gt; marktpartijen</a:t>
            </a:r>
          </a:p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Single source of thruth</a:t>
            </a:r>
          </a:p>
          <a:p>
            <a:pPr>
              <a:lnSpc>
                <a:spcPts val="3200"/>
              </a:lnSpc>
            </a:pPr>
            <a:endParaRPr lang="en-US" sz="1600" b="1"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4572000" y="3086100"/>
            <a:ext cx="2392326" cy="2057400"/>
          </a:xfrm>
          <a:custGeom>
            <a:avLst/>
            <a:gdLst/>
            <a:ahLst/>
            <a:cxnLst/>
            <a:rect l="l" t="t" r="r" b="b"/>
            <a:pathLst>
              <a:path w="4784651" h="4114800">
                <a:moveTo>
                  <a:pt x="0" y="0"/>
                </a:moveTo>
                <a:lnTo>
                  <a:pt x="4784651" y="0"/>
                </a:lnTo>
                <a:lnTo>
                  <a:pt x="478465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13" name="TextBox 13"/>
          <p:cNvSpPr txBox="1"/>
          <p:nvPr/>
        </p:nvSpPr>
        <p:spPr>
          <a:xfrm>
            <a:off x="3081670" y="767763"/>
            <a:ext cx="6243328" cy="39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Een evenwichtige samenwerking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0" y="3942665"/>
            <a:ext cx="9144000" cy="1200836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911372" y="514350"/>
            <a:ext cx="5321257" cy="3344505"/>
          </a:xfrm>
          <a:custGeom>
            <a:avLst/>
            <a:gdLst/>
            <a:ahLst/>
            <a:cxnLst/>
            <a:rect l="l" t="t" r="r" b="b"/>
            <a:pathLst>
              <a:path w="10642514" h="6689010">
                <a:moveTo>
                  <a:pt x="0" y="0"/>
                </a:moveTo>
                <a:lnTo>
                  <a:pt x="10642514" y="0"/>
                </a:lnTo>
                <a:lnTo>
                  <a:pt x="10642514" y="6689010"/>
                </a:lnTo>
                <a:lnTo>
                  <a:pt x="0" y="668901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6" name="TextBox 6"/>
          <p:cNvSpPr txBox="1"/>
          <p:nvPr/>
        </p:nvSpPr>
        <p:spPr>
          <a:xfrm>
            <a:off x="1513290" y="4261270"/>
            <a:ext cx="6954386" cy="479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05"/>
              </a:lnSpc>
            </a:pPr>
            <a:r>
              <a:rPr lang="en-US" sz="2932">
                <a:solidFill>
                  <a:srgbClr val="FFFFFF"/>
                </a:solidFill>
                <a:latin typeface="DejaVu Sans 1"/>
                <a:ea typeface="DejaVu Sans 1"/>
                <a:cs typeface="DejaVu Sans 1"/>
                <a:sym typeface="DejaVu Sans 1"/>
              </a:rPr>
              <a:t>Hoe richt je je samenwerking in?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0" y="3942665"/>
            <a:ext cx="9144000" cy="1200836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735810" y="466725"/>
            <a:ext cx="5962286" cy="3428315"/>
          </a:xfrm>
          <a:custGeom>
            <a:avLst/>
            <a:gdLst/>
            <a:ahLst/>
            <a:cxnLst/>
            <a:rect l="l" t="t" r="r" b="b"/>
            <a:pathLst>
              <a:path w="11924571" h="6856629">
                <a:moveTo>
                  <a:pt x="0" y="0"/>
                </a:moveTo>
                <a:lnTo>
                  <a:pt x="11924571" y="0"/>
                </a:lnTo>
                <a:lnTo>
                  <a:pt x="11924571" y="6856629"/>
                </a:lnTo>
                <a:lnTo>
                  <a:pt x="0" y="68566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6" name="TextBox 6"/>
          <p:cNvSpPr txBox="1"/>
          <p:nvPr/>
        </p:nvSpPr>
        <p:spPr>
          <a:xfrm>
            <a:off x="1149065" y="4361472"/>
            <a:ext cx="6845871" cy="303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5"/>
              </a:lnSpc>
              <a:spcBef>
                <a:spcPct val="0"/>
              </a:spcBef>
            </a:pPr>
            <a:r>
              <a:rPr lang="en-US" sz="1825" b="1">
                <a:solidFill>
                  <a:srgbClr val="FFFFFF"/>
                </a:solidFill>
                <a:latin typeface="DejaVu Sans 1"/>
                <a:ea typeface="DejaVu Sans 1"/>
                <a:cs typeface="DejaVu Sans 1"/>
                <a:sym typeface="DejaVu Sans 1"/>
              </a:rPr>
              <a:t>Efficient samenwerken begint met: Single Source Of Truth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55805" y="0"/>
            <a:ext cx="1088195" cy="474008"/>
          </a:xfrm>
          <a:custGeom>
            <a:avLst/>
            <a:gdLst/>
            <a:ahLst/>
            <a:cxnLst/>
            <a:rect l="l" t="t" r="r" b="b"/>
            <a:pathLst>
              <a:path w="2176390" h="948015">
                <a:moveTo>
                  <a:pt x="0" y="0"/>
                </a:moveTo>
                <a:lnTo>
                  <a:pt x="2176390" y="0"/>
                </a:lnTo>
                <a:lnTo>
                  <a:pt x="2176390" y="948015"/>
                </a:lnTo>
                <a:lnTo>
                  <a:pt x="0" y="9480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0" y="3942665"/>
            <a:ext cx="9144000" cy="1200836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392432" y="0"/>
            <a:ext cx="6359136" cy="3942665"/>
          </a:xfrm>
          <a:custGeom>
            <a:avLst/>
            <a:gdLst/>
            <a:ahLst/>
            <a:cxnLst/>
            <a:rect l="l" t="t" r="r" b="b"/>
            <a:pathLst>
              <a:path w="12718272" h="7885329">
                <a:moveTo>
                  <a:pt x="0" y="0"/>
                </a:moveTo>
                <a:lnTo>
                  <a:pt x="12718272" y="0"/>
                </a:lnTo>
                <a:lnTo>
                  <a:pt x="12718272" y="7885329"/>
                </a:lnTo>
                <a:lnTo>
                  <a:pt x="0" y="78853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6" name="TextBox 6"/>
          <p:cNvSpPr txBox="1"/>
          <p:nvPr/>
        </p:nvSpPr>
        <p:spPr>
          <a:xfrm>
            <a:off x="2063837" y="4361472"/>
            <a:ext cx="5016327" cy="303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5"/>
              </a:lnSpc>
              <a:spcBef>
                <a:spcPct val="0"/>
              </a:spcBef>
            </a:pPr>
            <a:r>
              <a:rPr lang="en-US" sz="1825">
                <a:solidFill>
                  <a:srgbClr val="FFFFFF"/>
                </a:solidFill>
                <a:latin typeface="DejaVu Sans 1"/>
                <a:ea typeface="DejaVu Sans 1"/>
                <a:cs typeface="DejaVu Sans 1"/>
                <a:sym typeface="DejaVu Sans 1"/>
              </a:rPr>
              <a:t>Het slagen van RGS begint met helderheid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0" y="3942665"/>
            <a:ext cx="9144000" cy="1200836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5" name="Freeform 5"/>
          <p:cNvSpPr/>
          <p:nvPr/>
        </p:nvSpPr>
        <p:spPr>
          <a:xfrm>
            <a:off x="1300943" y="460756"/>
            <a:ext cx="6542115" cy="3434611"/>
          </a:xfrm>
          <a:custGeom>
            <a:avLst/>
            <a:gdLst/>
            <a:ahLst/>
            <a:cxnLst/>
            <a:rect l="l" t="t" r="r" b="b"/>
            <a:pathLst>
              <a:path w="13084230" h="6869221">
                <a:moveTo>
                  <a:pt x="0" y="0"/>
                </a:moveTo>
                <a:lnTo>
                  <a:pt x="13084230" y="0"/>
                </a:lnTo>
                <a:lnTo>
                  <a:pt x="13084230" y="6869221"/>
                </a:lnTo>
                <a:lnTo>
                  <a:pt x="0" y="686922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6" name="TextBox 6"/>
          <p:cNvSpPr txBox="1"/>
          <p:nvPr/>
        </p:nvSpPr>
        <p:spPr>
          <a:xfrm>
            <a:off x="1605707" y="4361472"/>
            <a:ext cx="5932587" cy="3032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5"/>
              </a:lnSpc>
              <a:spcBef>
                <a:spcPct val="0"/>
              </a:spcBef>
            </a:pPr>
            <a:r>
              <a:rPr lang="en-US" sz="1825">
                <a:solidFill>
                  <a:srgbClr val="FFFFFF"/>
                </a:solidFill>
                <a:latin typeface="DejaVu Sans 1"/>
                <a:ea typeface="DejaVu Sans 1"/>
                <a:cs typeface="DejaVu Sans 1"/>
                <a:sym typeface="DejaVu Sans 1"/>
              </a:rPr>
              <a:t>Bepaal duidelijke rollen en verantwoordelijkheden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0" y="3942665"/>
            <a:ext cx="9144000" cy="1200836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1316355"/>
            <a:ext cx="9144000" cy="13169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36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Met ICT kun je wél bouwen aan vertrouwen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0" y="3942665"/>
            <a:ext cx="9144000" cy="1200836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-265249"/>
            <a:ext cx="5682490" cy="5408749"/>
          </a:xfrm>
          <a:custGeom>
            <a:avLst/>
            <a:gdLst/>
            <a:ahLst/>
            <a:cxnLst/>
            <a:rect l="l" t="t" r="r" b="b"/>
            <a:pathLst>
              <a:path w="11364979" h="10817497">
                <a:moveTo>
                  <a:pt x="0" y="0"/>
                </a:moveTo>
                <a:lnTo>
                  <a:pt x="11364979" y="0"/>
                </a:lnTo>
                <a:lnTo>
                  <a:pt x="11364979" y="10817497"/>
                </a:lnTo>
                <a:lnTo>
                  <a:pt x="0" y="108174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868" r="-1439"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6" name="TextBox 6"/>
          <p:cNvSpPr txBox="1"/>
          <p:nvPr/>
        </p:nvSpPr>
        <p:spPr>
          <a:xfrm>
            <a:off x="5860800" y="1219359"/>
            <a:ext cx="3124703" cy="2481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latin typeface="Open Sans 1"/>
                <a:ea typeface="Open Sans 1"/>
                <a:cs typeface="Open Sans 1"/>
                <a:sym typeface="Open Sans 1"/>
              </a:rPr>
              <a:t>Veel data uitwisseling - Bij 4 onderhoudspartijen spreken we al van minimaal 16 documenten: </a:t>
            </a:r>
          </a:p>
          <a:p>
            <a:pPr algn="just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latin typeface="Open Sans 1"/>
                <a:ea typeface="Open Sans 1"/>
                <a:cs typeface="Open Sans 1"/>
                <a:sym typeface="Open Sans 1"/>
              </a:rPr>
              <a:t> - 4x Inspectierapport</a:t>
            </a:r>
          </a:p>
          <a:p>
            <a:pPr algn="just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latin typeface="Open Sans 1"/>
                <a:ea typeface="Open Sans 1"/>
                <a:cs typeface="Open Sans 1"/>
                <a:sym typeface="Open Sans 1"/>
              </a:rPr>
              <a:t> - 4x MJOP</a:t>
            </a:r>
          </a:p>
          <a:p>
            <a:pPr algn="just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latin typeface="Open Sans 1"/>
                <a:ea typeface="Open Sans 1"/>
                <a:cs typeface="Open Sans 1"/>
                <a:sym typeface="Open Sans 1"/>
              </a:rPr>
              <a:t> - 4x MJOB </a:t>
            </a:r>
          </a:p>
          <a:p>
            <a:pPr algn="just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latin typeface="Open Sans 1"/>
                <a:ea typeface="Open Sans 1"/>
                <a:cs typeface="Open Sans 1"/>
                <a:sym typeface="Open Sans 1"/>
              </a:rPr>
              <a:t> - 4x Tekeningen</a:t>
            </a:r>
          </a:p>
          <a:p>
            <a:pPr algn="just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latin typeface="Open Sans 1"/>
                <a:ea typeface="Open Sans 1"/>
                <a:cs typeface="Open Sans 1"/>
                <a:sym typeface="Open Sans 1"/>
              </a:rPr>
              <a:t> </a:t>
            </a:r>
          </a:p>
          <a:p>
            <a:pPr algn="just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latin typeface="Open Sans 1"/>
                <a:ea typeface="Open Sans 1"/>
                <a:cs typeface="Open Sans 1"/>
                <a:sym typeface="Open Sans 1"/>
              </a:rPr>
              <a:t>Vervuiling van data</a:t>
            </a:r>
          </a:p>
          <a:p>
            <a:pPr algn="just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latin typeface="Open Sans 1"/>
                <a:ea typeface="Open Sans 1"/>
                <a:cs typeface="Open Sans 1"/>
                <a:sym typeface="Open Sans 1"/>
              </a:rPr>
              <a:t>Verhoogd risico op faalkosten</a:t>
            </a:r>
          </a:p>
          <a:p>
            <a:pPr algn="just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latin typeface="Open Sans 1"/>
                <a:ea typeface="Open Sans 1"/>
                <a:cs typeface="Open Sans 1"/>
                <a:sym typeface="Open Sans 1"/>
              </a:rPr>
              <a:t>Inefficiënte &amp; ongestructureerde manier van werken</a:t>
            </a:r>
          </a:p>
          <a:p>
            <a:pPr algn="just">
              <a:lnSpc>
                <a:spcPts val="1500"/>
              </a:lnSpc>
              <a:spcBef>
                <a:spcPct val="0"/>
              </a:spcBef>
            </a:pPr>
            <a:endParaRPr lang="en-US" sz="1000">
              <a:latin typeface="Open Sans 1"/>
              <a:ea typeface="Open Sans 1"/>
              <a:cs typeface="Open Sans 1"/>
              <a:sym typeface="Open Sans 1"/>
            </a:endParaRPr>
          </a:p>
          <a:p>
            <a:pPr algn="just">
              <a:lnSpc>
                <a:spcPts val="1500"/>
              </a:lnSpc>
              <a:spcBef>
                <a:spcPct val="0"/>
              </a:spcBef>
            </a:pPr>
            <a:r>
              <a:rPr lang="en-US" sz="1000">
                <a:latin typeface="Open Sans 1"/>
                <a:ea typeface="Open Sans 1"/>
                <a:cs typeface="Open Sans 1"/>
                <a:sym typeface="Open Sans 1"/>
              </a:rPr>
              <a:t>Gebruik van verschillende applicaties -&gt; verminderd inzicht in de (beschikbare) data.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860800" y="885326"/>
            <a:ext cx="1159890" cy="257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575">
                <a:latin typeface="DejaVu Sans 1"/>
                <a:ea typeface="DejaVu Sans 1"/>
                <a:cs typeface="DejaVu Sans 1"/>
                <a:sym typeface="DejaVu Sans 1"/>
              </a:rPr>
              <a:t>De nadelen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2647" y="253866"/>
            <a:ext cx="1712077" cy="257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575">
                <a:latin typeface="DejaVu Sans 1"/>
                <a:ea typeface="DejaVu Sans 1"/>
                <a:cs typeface="DejaVu Sans 1"/>
                <a:sym typeface="DejaVu Sans 1"/>
              </a:rPr>
              <a:t>De datastromen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942665"/>
            <a:ext cx="9144000" cy="1200836"/>
            <a:chOff x="0" y="0"/>
            <a:chExt cx="2833290" cy="3720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2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4" name="Freeform 4"/>
          <p:cNvSpPr/>
          <p:nvPr/>
        </p:nvSpPr>
        <p:spPr>
          <a:xfrm>
            <a:off x="1039254" y="-429476"/>
            <a:ext cx="7317389" cy="4372140"/>
          </a:xfrm>
          <a:custGeom>
            <a:avLst/>
            <a:gdLst/>
            <a:ahLst/>
            <a:cxnLst/>
            <a:rect l="l" t="t" r="r" b="b"/>
            <a:pathLst>
              <a:path w="14634778" h="8744280">
                <a:moveTo>
                  <a:pt x="0" y="0"/>
                </a:moveTo>
                <a:lnTo>
                  <a:pt x="14634778" y="0"/>
                </a:lnTo>
                <a:lnTo>
                  <a:pt x="14634778" y="8744280"/>
                </a:lnTo>
                <a:lnTo>
                  <a:pt x="0" y="8744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0" y="3942665"/>
            <a:ext cx="9144000" cy="1200836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-2348" y="3600450"/>
            <a:ext cx="5866179" cy="1543050"/>
            <a:chOff x="0" y="0"/>
            <a:chExt cx="3090004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090004" cy="812800"/>
            </a:xfrm>
            <a:custGeom>
              <a:avLst/>
              <a:gdLst/>
              <a:ahLst/>
              <a:cxnLst/>
              <a:rect l="l" t="t" r="r" b="b"/>
              <a:pathLst>
                <a:path w="3090004" h="812800">
                  <a:moveTo>
                    <a:pt x="0" y="0"/>
                  </a:moveTo>
                  <a:lnTo>
                    <a:pt x="3090004" y="0"/>
                  </a:lnTo>
                  <a:lnTo>
                    <a:pt x="3090004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3090004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8" name="Freeform 8"/>
          <p:cNvSpPr/>
          <p:nvPr/>
        </p:nvSpPr>
        <p:spPr>
          <a:xfrm>
            <a:off x="-157163" y="0"/>
            <a:ext cx="6020994" cy="4815831"/>
          </a:xfrm>
          <a:custGeom>
            <a:avLst/>
            <a:gdLst/>
            <a:ahLst/>
            <a:cxnLst/>
            <a:rect l="l" t="t" r="r" b="b"/>
            <a:pathLst>
              <a:path w="12041987" h="9631662">
                <a:moveTo>
                  <a:pt x="0" y="0"/>
                </a:moveTo>
                <a:lnTo>
                  <a:pt x="12041987" y="0"/>
                </a:lnTo>
                <a:lnTo>
                  <a:pt x="12041987" y="9631662"/>
                </a:lnTo>
                <a:lnTo>
                  <a:pt x="0" y="96316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9" name="Group 9"/>
          <p:cNvGrpSpPr/>
          <p:nvPr/>
        </p:nvGrpSpPr>
        <p:grpSpPr>
          <a:xfrm>
            <a:off x="2632155" y="1841128"/>
            <a:ext cx="530707" cy="341532"/>
            <a:chOff x="0" y="0"/>
            <a:chExt cx="279549" cy="1799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79549" cy="179902"/>
            </a:xfrm>
            <a:custGeom>
              <a:avLst/>
              <a:gdLst/>
              <a:ahLst/>
              <a:cxnLst/>
              <a:rect l="l" t="t" r="r" b="b"/>
              <a:pathLst>
                <a:path w="279549" h="179902">
                  <a:moveTo>
                    <a:pt x="0" y="0"/>
                  </a:moveTo>
                  <a:lnTo>
                    <a:pt x="279549" y="0"/>
                  </a:lnTo>
                  <a:lnTo>
                    <a:pt x="279549" y="179902"/>
                  </a:lnTo>
                  <a:lnTo>
                    <a:pt x="0" y="17990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279549" cy="227527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r>
                <a:rPr lang="en-US" sz="949">
                  <a:latin typeface="DejaVu Sans 1"/>
                  <a:ea typeface="DejaVu Sans 1"/>
                  <a:cs typeface="DejaVu Sans 1"/>
                  <a:sym typeface="DejaVu Sans 1"/>
                </a:rPr>
                <a:t>Teams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5937000" y="1305084"/>
            <a:ext cx="3124703" cy="2664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350"/>
              </a:lnSpc>
              <a:spcBef>
                <a:spcPct val="0"/>
              </a:spcBef>
            </a:pPr>
            <a:r>
              <a:rPr lang="en-US" sz="900">
                <a:latin typeface="Open Sans 1"/>
                <a:ea typeface="Open Sans 1"/>
                <a:cs typeface="Open Sans 1"/>
                <a:sym typeface="Open Sans 1"/>
              </a:rPr>
              <a:t>Data uitwisseling - Bij 4 onderhoudspartijen spreken we van minimaal 10 documenten: </a:t>
            </a:r>
          </a:p>
          <a:p>
            <a:pPr algn="just">
              <a:lnSpc>
                <a:spcPts val="1350"/>
              </a:lnSpc>
              <a:spcBef>
                <a:spcPct val="0"/>
              </a:spcBef>
            </a:pPr>
            <a:endParaRPr lang="en-US" sz="900">
              <a:latin typeface="Open Sans 1"/>
              <a:ea typeface="Open Sans 1"/>
              <a:cs typeface="Open Sans 1"/>
              <a:sym typeface="Open Sans 1"/>
            </a:endParaRPr>
          </a:p>
          <a:p>
            <a:pPr algn="just">
              <a:lnSpc>
                <a:spcPts val="1425"/>
              </a:lnSpc>
              <a:spcBef>
                <a:spcPct val="0"/>
              </a:spcBef>
            </a:pPr>
            <a:r>
              <a:rPr lang="en-US" sz="950">
                <a:latin typeface="Open Sans 1"/>
                <a:ea typeface="Open Sans 1"/>
                <a:cs typeface="Open Sans 1"/>
                <a:sym typeface="Open Sans 1"/>
              </a:rPr>
              <a:t>  - 4x Inspectierapport</a:t>
            </a:r>
          </a:p>
          <a:p>
            <a:pPr algn="just">
              <a:lnSpc>
                <a:spcPts val="1350"/>
              </a:lnSpc>
              <a:spcBef>
                <a:spcPct val="0"/>
              </a:spcBef>
            </a:pPr>
            <a:r>
              <a:rPr lang="en-US" sz="900">
                <a:latin typeface="Open Sans 1"/>
                <a:ea typeface="Open Sans 1"/>
                <a:cs typeface="Open Sans 1"/>
                <a:sym typeface="Open Sans 1"/>
              </a:rPr>
              <a:t>  - 4x MJOP</a:t>
            </a:r>
          </a:p>
          <a:p>
            <a:pPr algn="just">
              <a:lnSpc>
                <a:spcPts val="1350"/>
              </a:lnSpc>
              <a:spcBef>
                <a:spcPct val="0"/>
              </a:spcBef>
            </a:pPr>
            <a:r>
              <a:rPr lang="en-US" sz="900">
                <a:latin typeface="Open Sans 1"/>
                <a:ea typeface="Open Sans 1"/>
                <a:cs typeface="Open Sans 1"/>
                <a:sym typeface="Open Sans 1"/>
              </a:rPr>
              <a:t>  - 1x MJOB </a:t>
            </a:r>
          </a:p>
          <a:p>
            <a:pPr algn="just">
              <a:lnSpc>
                <a:spcPts val="1350"/>
              </a:lnSpc>
              <a:spcBef>
                <a:spcPct val="0"/>
              </a:spcBef>
            </a:pPr>
            <a:r>
              <a:rPr lang="en-US" sz="900">
                <a:latin typeface="Open Sans 1"/>
                <a:ea typeface="Open Sans 1"/>
                <a:cs typeface="Open Sans 1"/>
                <a:sym typeface="Open Sans 1"/>
              </a:rPr>
              <a:t>  - 1x Tekening</a:t>
            </a:r>
          </a:p>
          <a:p>
            <a:pPr algn="just">
              <a:lnSpc>
                <a:spcPts val="1125"/>
              </a:lnSpc>
              <a:spcBef>
                <a:spcPct val="0"/>
              </a:spcBef>
            </a:pPr>
            <a:r>
              <a:rPr lang="en-US" sz="750">
                <a:latin typeface="Open Sans 1"/>
                <a:ea typeface="Open Sans 1"/>
                <a:cs typeface="Open Sans 1"/>
                <a:sym typeface="Open Sans 1"/>
              </a:rPr>
              <a:t> </a:t>
            </a:r>
          </a:p>
          <a:p>
            <a:pPr algn="just">
              <a:lnSpc>
                <a:spcPts val="1350"/>
              </a:lnSpc>
              <a:spcBef>
                <a:spcPct val="0"/>
              </a:spcBef>
            </a:pPr>
            <a:r>
              <a:rPr lang="en-US" sz="900">
                <a:latin typeface="Open Sans 1"/>
                <a:ea typeface="Open Sans 1"/>
                <a:cs typeface="Open Sans 1"/>
                <a:sym typeface="Open Sans 1"/>
              </a:rPr>
              <a:t>Vervuiling van data vanwege 'over kloppen' </a:t>
            </a:r>
          </a:p>
          <a:p>
            <a:pPr algn="just">
              <a:lnSpc>
                <a:spcPts val="1350"/>
              </a:lnSpc>
              <a:spcBef>
                <a:spcPct val="0"/>
              </a:spcBef>
            </a:pPr>
            <a:r>
              <a:rPr lang="en-US" sz="900">
                <a:latin typeface="Open Sans 1"/>
                <a:ea typeface="Open Sans 1"/>
                <a:cs typeface="Open Sans 1"/>
                <a:sym typeface="Open Sans 1"/>
              </a:rPr>
              <a:t>Verhoogd risico op faalkosten</a:t>
            </a:r>
          </a:p>
          <a:p>
            <a:pPr algn="just">
              <a:lnSpc>
                <a:spcPts val="1350"/>
              </a:lnSpc>
              <a:spcBef>
                <a:spcPct val="0"/>
              </a:spcBef>
            </a:pPr>
            <a:r>
              <a:rPr lang="en-US" sz="900">
                <a:latin typeface="Open Sans 1"/>
                <a:ea typeface="Open Sans 1"/>
                <a:cs typeface="Open Sans 1"/>
                <a:sym typeface="Open Sans 1"/>
              </a:rPr>
              <a:t>Inefficiënte &amp; ongestructureerde manier van werken</a:t>
            </a:r>
          </a:p>
          <a:p>
            <a:pPr algn="just">
              <a:lnSpc>
                <a:spcPts val="1350"/>
              </a:lnSpc>
              <a:spcBef>
                <a:spcPct val="0"/>
              </a:spcBef>
            </a:pPr>
            <a:endParaRPr lang="en-US" sz="900">
              <a:latin typeface="Open Sans 1"/>
              <a:ea typeface="Open Sans 1"/>
              <a:cs typeface="Open Sans 1"/>
              <a:sym typeface="Open Sans 1"/>
            </a:endParaRPr>
          </a:p>
          <a:p>
            <a:pPr algn="just">
              <a:lnSpc>
                <a:spcPts val="1350"/>
              </a:lnSpc>
              <a:spcBef>
                <a:spcPct val="0"/>
              </a:spcBef>
            </a:pPr>
            <a:r>
              <a:rPr lang="en-US" sz="900">
                <a:latin typeface="Open Sans 1"/>
                <a:ea typeface="Open Sans 1"/>
                <a:cs typeface="Open Sans 1"/>
                <a:sym typeface="Open Sans 1"/>
              </a:rPr>
              <a:t>Gebruik van verschillende applicaties -&gt; verminderd inzicht in de (beschikbare) data.</a:t>
            </a:r>
          </a:p>
          <a:p>
            <a:pPr algn="just">
              <a:lnSpc>
                <a:spcPts val="1650"/>
              </a:lnSpc>
              <a:spcBef>
                <a:spcPct val="0"/>
              </a:spcBef>
            </a:pPr>
            <a:endParaRPr lang="en-US" sz="900">
              <a:latin typeface="Open Sans 1"/>
              <a:ea typeface="Open Sans 1"/>
              <a:cs typeface="Open Sans 1"/>
              <a:sym typeface="Open Sans 1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5937000" y="961526"/>
            <a:ext cx="1159890" cy="257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575">
                <a:latin typeface="DejaVu Sans 1"/>
                <a:ea typeface="DejaVu Sans 1"/>
                <a:cs typeface="DejaVu Sans 1"/>
                <a:sym typeface="DejaVu Sans 1"/>
              </a:rPr>
              <a:t>De nadelen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2647" y="253866"/>
            <a:ext cx="1712077" cy="2575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575">
                <a:latin typeface="DejaVu Sans 1"/>
                <a:ea typeface="DejaVu Sans 1"/>
                <a:cs typeface="DejaVu Sans 1"/>
                <a:sym typeface="DejaVu Sans 1"/>
              </a:rPr>
              <a:t>Platformificatie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8052146" y="2961170"/>
            <a:ext cx="2726999" cy="272699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58946" y="2089200"/>
            <a:ext cx="2726999" cy="272699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673783" y="-661936"/>
            <a:ext cx="5517998" cy="6137814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11" name="Freeform 11"/>
          <p:cNvSpPr/>
          <p:nvPr/>
        </p:nvSpPr>
        <p:spPr>
          <a:xfrm>
            <a:off x="6462083" y="1991997"/>
            <a:ext cx="2167567" cy="2012950"/>
          </a:xfrm>
          <a:custGeom>
            <a:avLst/>
            <a:gdLst/>
            <a:ahLst/>
            <a:cxnLst/>
            <a:rect l="l" t="t" r="r" b="b"/>
            <a:pathLst>
              <a:path w="4335134" h="4025899">
                <a:moveTo>
                  <a:pt x="0" y="0"/>
                </a:moveTo>
                <a:lnTo>
                  <a:pt x="4335134" y="0"/>
                </a:lnTo>
                <a:lnTo>
                  <a:pt x="4335134" y="4025899"/>
                </a:lnTo>
                <a:lnTo>
                  <a:pt x="0" y="40258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12" name="TextBox 12"/>
          <p:cNvSpPr txBox="1"/>
          <p:nvPr/>
        </p:nvSpPr>
        <p:spPr>
          <a:xfrm>
            <a:off x="3654308" y="743951"/>
            <a:ext cx="4397839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Datakwaliteit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844216" y="1524954"/>
            <a:ext cx="4970915" cy="3252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99"/>
              </a:lnSpc>
            </a:pPr>
            <a:r>
              <a:rPr lang="en-US" sz="1700" b="1">
                <a:latin typeface="Open Sans 1 Bold"/>
                <a:ea typeface="Open Sans 1 Bold"/>
                <a:cs typeface="Open Sans 1 Bold"/>
                <a:sym typeface="Open Sans 1 Bold"/>
              </a:rPr>
              <a:t>Welke data is van belang?</a:t>
            </a:r>
          </a:p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Complexgegevens</a:t>
            </a:r>
          </a:p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Strategie</a:t>
            </a:r>
          </a:p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Inspectiegegevens</a:t>
            </a:r>
          </a:p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Invloedsfactoren</a:t>
            </a:r>
          </a:p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Kosten</a:t>
            </a:r>
          </a:p>
          <a:p>
            <a:pPr marL="345441" lvl="1" indent="-172720">
              <a:lnSpc>
                <a:spcPts val="3200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Metrages</a:t>
            </a:r>
          </a:p>
          <a:p>
            <a:pPr>
              <a:lnSpc>
                <a:spcPts val="3200"/>
              </a:lnSpc>
            </a:pPr>
            <a:endParaRPr lang="en-US" sz="1600" b="1"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8052146" y="2961170"/>
            <a:ext cx="2726999" cy="272699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58946" y="2089200"/>
            <a:ext cx="2726999" cy="272699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763056" y="1453888"/>
            <a:ext cx="5099158" cy="31681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01"/>
              </a:lnSpc>
            </a:pPr>
            <a:r>
              <a:rPr lang="en-US" sz="1101" b="1">
                <a:latin typeface="Open Sans 1 Bold"/>
                <a:ea typeface="Open Sans 1 Bold"/>
                <a:cs typeface="Open Sans 1 Bold"/>
                <a:sym typeface="Open Sans 1 Bold"/>
              </a:rPr>
              <a:t>Hoe krijg je deze data eenduidig en meetbaar?</a:t>
            </a:r>
          </a:p>
          <a:p>
            <a:pPr>
              <a:lnSpc>
                <a:spcPts val="2201"/>
              </a:lnSpc>
            </a:pPr>
            <a:r>
              <a:rPr lang="en-US" sz="1101" b="1">
                <a:latin typeface="Open Sans 1 Bold"/>
                <a:ea typeface="Open Sans 1 Bold"/>
                <a:cs typeface="Open Sans 1 Bold"/>
                <a:sym typeface="Open Sans 1 Bold"/>
              </a:rPr>
              <a:t>Afspraken met betrekking tot uniformiteit en eigenaarschap van data </a:t>
            </a:r>
          </a:p>
          <a:p>
            <a:pPr>
              <a:lnSpc>
                <a:spcPts val="1801"/>
              </a:lnSpc>
            </a:pPr>
            <a:r>
              <a:rPr lang="en-US" sz="901" b="1">
                <a:latin typeface="Open Sans 1 Bold"/>
                <a:ea typeface="Open Sans 1 Bold"/>
                <a:cs typeface="Open Sans 1 Bold"/>
                <a:sym typeface="Open Sans 1 Bold"/>
              </a:rPr>
              <a:t>- </a:t>
            </a:r>
            <a:r>
              <a:rPr lang="en-US" sz="901" i="1">
                <a:latin typeface="Open Sans 1 Italics"/>
                <a:ea typeface="Open Sans 1 Italics"/>
                <a:cs typeface="Open Sans 1 Italics"/>
                <a:sym typeface="Open Sans 1 Italics"/>
              </a:rPr>
              <a:t>Welke inspectie methode(s), op welke manier vastleggen etc.</a:t>
            </a:r>
          </a:p>
          <a:p>
            <a:pPr>
              <a:lnSpc>
                <a:spcPts val="801"/>
              </a:lnSpc>
            </a:pPr>
            <a:endParaRPr lang="en-US" sz="901" i="1">
              <a:latin typeface="Open Sans 1 Italics"/>
              <a:ea typeface="Open Sans 1 Italics"/>
              <a:cs typeface="Open Sans 1 Italics"/>
              <a:sym typeface="Open Sans 1 Italics"/>
            </a:endParaRPr>
          </a:p>
          <a:p>
            <a:pPr>
              <a:lnSpc>
                <a:spcPts val="2201"/>
              </a:lnSpc>
            </a:pPr>
            <a:r>
              <a:rPr lang="en-US" sz="1101" b="1">
                <a:latin typeface="Open Sans 1 Bold"/>
                <a:ea typeface="Open Sans 1 Bold"/>
                <a:cs typeface="Open Sans 1 Bold"/>
                <a:sym typeface="Open Sans 1 Bold"/>
              </a:rPr>
              <a:t>Afspraken hoe de data wordt gegenereerd</a:t>
            </a:r>
          </a:p>
          <a:p>
            <a:pPr>
              <a:lnSpc>
                <a:spcPts val="1801"/>
              </a:lnSpc>
            </a:pPr>
            <a:r>
              <a:rPr lang="en-US" sz="900" b="1">
                <a:latin typeface="Open Sans 1 Bold"/>
                <a:ea typeface="Open Sans 1 Bold"/>
                <a:cs typeface="Open Sans 1 Bold"/>
                <a:sym typeface="Open Sans 1 Bold"/>
              </a:rPr>
              <a:t>- </a:t>
            </a:r>
            <a:r>
              <a:rPr lang="en-US" sz="900" i="1">
                <a:latin typeface="Open Sans 1 Italics"/>
                <a:ea typeface="Open Sans 1 Italics"/>
                <a:cs typeface="Open Sans 1 Italics"/>
                <a:sym typeface="Open Sans 1 Italics"/>
              </a:rPr>
              <a:t>Verantwoordelijke partij(en), externe bron </a:t>
            </a:r>
          </a:p>
          <a:p>
            <a:pPr>
              <a:lnSpc>
                <a:spcPts val="1101"/>
              </a:lnSpc>
            </a:pPr>
            <a:endParaRPr lang="en-US" sz="900" i="1">
              <a:latin typeface="Open Sans 1 Italics"/>
              <a:ea typeface="Open Sans 1 Italics"/>
              <a:cs typeface="Open Sans 1 Italics"/>
              <a:sym typeface="Open Sans 1 Italics"/>
            </a:endParaRPr>
          </a:p>
          <a:p>
            <a:pPr>
              <a:lnSpc>
                <a:spcPts val="2201"/>
              </a:lnSpc>
            </a:pPr>
            <a:r>
              <a:rPr lang="en-US" sz="1101" b="1">
                <a:latin typeface="Open Sans 1 Bold"/>
                <a:ea typeface="Open Sans 1 Bold"/>
                <a:cs typeface="Open Sans 1 Bold"/>
                <a:sym typeface="Open Sans 1 Bold"/>
              </a:rPr>
              <a:t>Afspraken over de te gebruiken software</a:t>
            </a:r>
          </a:p>
          <a:p>
            <a:pPr>
              <a:lnSpc>
                <a:spcPts val="1801"/>
              </a:lnSpc>
            </a:pPr>
            <a:r>
              <a:rPr lang="en-US" sz="900" b="1">
                <a:latin typeface="Open Sans 1 Bold"/>
                <a:ea typeface="Open Sans 1 Bold"/>
                <a:cs typeface="Open Sans 1 Bold"/>
                <a:sym typeface="Open Sans 1 Bold"/>
              </a:rPr>
              <a:t>- </a:t>
            </a:r>
            <a:r>
              <a:rPr lang="en-US" sz="900" i="1">
                <a:latin typeface="Open Sans 1 Italics"/>
                <a:ea typeface="Open Sans 1 Italics"/>
                <a:cs typeface="Open Sans 1 Italics"/>
                <a:sym typeface="Open Sans 1 Italics"/>
              </a:rPr>
              <a:t>Uniformiteit of sturen op output</a:t>
            </a:r>
          </a:p>
          <a:p>
            <a:pPr>
              <a:lnSpc>
                <a:spcPts val="901"/>
              </a:lnSpc>
            </a:pPr>
            <a:endParaRPr lang="en-US" sz="900" i="1">
              <a:latin typeface="Open Sans 1 Italics"/>
              <a:ea typeface="Open Sans 1 Italics"/>
              <a:cs typeface="Open Sans 1 Italics"/>
              <a:sym typeface="Open Sans 1 Italics"/>
            </a:endParaRPr>
          </a:p>
          <a:p>
            <a:pPr>
              <a:lnSpc>
                <a:spcPts val="2201"/>
              </a:lnSpc>
            </a:pPr>
            <a:r>
              <a:rPr lang="en-US" sz="1101" b="1">
                <a:latin typeface="Open Sans 1 Bold"/>
                <a:ea typeface="Open Sans 1 Bold"/>
                <a:cs typeface="Open Sans 1 Bold"/>
                <a:sym typeface="Open Sans 1 Bold"/>
              </a:rPr>
              <a:t>Het bij elkaar brengen van data van de verschillende partners</a:t>
            </a:r>
          </a:p>
          <a:p>
            <a:pPr>
              <a:lnSpc>
                <a:spcPts val="1801"/>
              </a:lnSpc>
            </a:pPr>
            <a:r>
              <a:rPr lang="en-US" sz="900" b="1" i="1">
                <a:latin typeface="Open Sans 1 Bold Italics"/>
                <a:ea typeface="Open Sans 1 Bold Italics"/>
                <a:cs typeface="Open Sans 1 Bold Italics"/>
                <a:sym typeface="Open Sans 1 Bold Italics"/>
              </a:rPr>
              <a:t>- </a:t>
            </a:r>
            <a:r>
              <a:rPr lang="en-US" sz="900" i="1">
                <a:latin typeface="Open Sans 1 Italics"/>
                <a:ea typeface="Open Sans 1 Italics"/>
                <a:cs typeface="Open Sans 1 Italics"/>
                <a:sym typeface="Open Sans 1 Italics"/>
              </a:rPr>
              <a:t> In een specifieke softwareoplossing of ontsluiten met PowerBI</a:t>
            </a:r>
          </a:p>
          <a:p>
            <a:pPr>
              <a:lnSpc>
                <a:spcPts val="2001"/>
              </a:lnSpc>
            </a:pPr>
            <a:endParaRPr lang="en-US" sz="900" i="1">
              <a:latin typeface="Open Sans 1 Italics"/>
              <a:ea typeface="Open Sans 1 Italics"/>
              <a:cs typeface="Open Sans 1 Italics"/>
              <a:sym typeface="Open Sans 1 Italics"/>
            </a:endParaRPr>
          </a:p>
          <a:p>
            <a:pPr>
              <a:lnSpc>
                <a:spcPts val="2001"/>
              </a:lnSpc>
            </a:pPr>
            <a:endParaRPr lang="en-US" sz="900" i="1">
              <a:latin typeface="Open Sans 1 Italics"/>
              <a:ea typeface="Open Sans 1 Italics"/>
              <a:cs typeface="Open Sans 1 Italics"/>
              <a:sym typeface="Open Sans 1 Italics"/>
            </a:endParaRPr>
          </a:p>
        </p:txBody>
      </p:sp>
      <p:grpSp>
        <p:nvGrpSpPr>
          <p:cNvPr id="10" name="Group 10"/>
          <p:cNvGrpSpPr/>
          <p:nvPr/>
        </p:nvGrpSpPr>
        <p:grpSpPr>
          <a:xfrm>
            <a:off x="-1673783" y="-661936"/>
            <a:ext cx="5517998" cy="6137814"/>
            <a:chOff x="687070" y="247650"/>
            <a:chExt cx="11148060" cy="12400280"/>
          </a:xfrm>
        </p:grpSpPr>
        <p:sp>
          <p:nvSpPr>
            <p:cNvPr id="11" name="Freeform 11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12" name="Freeform 12"/>
          <p:cNvSpPr/>
          <p:nvPr/>
        </p:nvSpPr>
        <p:spPr>
          <a:xfrm>
            <a:off x="4572000" y="4324669"/>
            <a:ext cx="2086972" cy="715434"/>
          </a:xfrm>
          <a:custGeom>
            <a:avLst/>
            <a:gdLst/>
            <a:ahLst/>
            <a:cxnLst/>
            <a:rect l="l" t="t" r="r" b="b"/>
            <a:pathLst>
              <a:path w="4173943" h="1430867">
                <a:moveTo>
                  <a:pt x="0" y="0"/>
                </a:moveTo>
                <a:lnTo>
                  <a:pt x="4173943" y="0"/>
                </a:lnTo>
                <a:lnTo>
                  <a:pt x="4173943" y="1430867"/>
                </a:lnTo>
                <a:lnTo>
                  <a:pt x="0" y="14308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13" name="TextBox 13"/>
          <p:cNvSpPr txBox="1"/>
          <p:nvPr/>
        </p:nvSpPr>
        <p:spPr>
          <a:xfrm>
            <a:off x="3654308" y="743951"/>
            <a:ext cx="4397839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Datakwaliteit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942665"/>
            <a:ext cx="9144000" cy="1200836"/>
            <a:chOff x="0" y="0"/>
            <a:chExt cx="2833290" cy="37208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2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0" y="4218914"/>
            <a:ext cx="9144000" cy="476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00"/>
              </a:lnSpc>
              <a:spcBef>
                <a:spcPct val="0"/>
              </a:spcBef>
            </a:pPr>
            <a:r>
              <a:rPr lang="en-US" sz="215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Verbindend platform tussen opdrachtgever en opdrachtnemers</a:t>
            </a:r>
          </a:p>
        </p:txBody>
      </p:sp>
      <p:sp>
        <p:nvSpPr>
          <p:cNvPr id="5" name="Freeform 5"/>
          <p:cNvSpPr/>
          <p:nvPr/>
        </p:nvSpPr>
        <p:spPr>
          <a:xfrm>
            <a:off x="1218701" y="145633"/>
            <a:ext cx="6706598" cy="3713779"/>
          </a:xfrm>
          <a:custGeom>
            <a:avLst/>
            <a:gdLst/>
            <a:ahLst/>
            <a:cxnLst/>
            <a:rect l="l" t="t" r="r" b="b"/>
            <a:pathLst>
              <a:path w="13413196" h="7427557">
                <a:moveTo>
                  <a:pt x="0" y="0"/>
                </a:moveTo>
                <a:lnTo>
                  <a:pt x="13413196" y="0"/>
                </a:lnTo>
                <a:lnTo>
                  <a:pt x="13413196" y="7427557"/>
                </a:lnTo>
                <a:lnTo>
                  <a:pt x="0" y="74275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0" y="3942665"/>
            <a:ext cx="9144000" cy="1200836"/>
            <a:chOff x="0" y="0"/>
            <a:chExt cx="2833290" cy="37208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3290" cy="372082"/>
            </a:xfrm>
            <a:custGeom>
              <a:avLst/>
              <a:gdLst/>
              <a:ahLst/>
              <a:cxnLst/>
              <a:rect l="l" t="t" r="r" b="b"/>
              <a:pathLst>
                <a:path w="2833290" h="372082">
                  <a:moveTo>
                    <a:pt x="0" y="0"/>
                  </a:moveTo>
                  <a:lnTo>
                    <a:pt x="2833290" y="0"/>
                  </a:lnTo>
                  <a:lnTo>
                    <a:pt x="2833290" y="372082"/>
                  </a:lnTo>
                  <a:lnTo>
                    <a:pt x="0" y="372082"/>
                  </a:lnTo>
                  <a:close/>
                </a:path>
              </a:pathLst>
            </a:custGeom>
            <a:blipFill>
              <a:blip r:embed="rId3"/>
              <a:stretch>
                <a:fillRect t="-288310" b="-40015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2128950" y="3600450"/>
            <a:ext cx="4886101" cy="1543050"/>
            <a:chOff x="0" y="0"/>
            <a:chExt cx="2573749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573749" cy="812800"/>
            </a:xfrm>
            <a:custGeom>
              <a:avLst/>
              <a:gdLst/>
              <a:ahLst/>
              <a:cxnLst/>
              <a:rect l="l" t="t" r="r" b="b"/>
              <a:pathLst>
                <a:path w="2573749" h="812800">
                  <a:moveTo>
                    <a:pt x="0" y="0"/>
                  </a:moveTo>
                  <a:lnTo>
                    <a:pt x="2573749" y="0"/>
                  </a:lnTo>
                  <a:lnTo>
                    <a:pt x="2573749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2573749" cy="8604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700"/>
            </a:p>
          </p:txBody>
        </p:sp>
      </p:grpSp>
      <p:sp>
        <p:nvSpPr>
          <p:cNvPr id="8" name="Freeform 8"/>
          <p:cNvSpPr/>
          <p:nvPr/>
        </p:nvSpPr>
        <p:spPr>
          <a:xfrm>
            <a:off x="2128950" y="1166"/>
            <a:ext cx="4886101" cy="4627985"/>
          </a:xfrm>
          <a:custGeom>
            <a:avLst/>
            <a:gdLst/>
            <a:ahLst/>
            <a:cxnLst/>
            <a:rect l="l" t="t" r="r" b="b"/>
            <a:pathLst>
              <a:path w="9772202" h="9255969">
                <a:moveTo>
                  <a:pt x="0" y="0"/>
                </a:moveTo>
                <a:lnTo>
                  <a:pt x="9772202" y="0"/>
                </a:lnTo>
                <a:lnTo>
                  <a:pt x="9772202" y="9255969"/>
                </a:lnTo>
                <a:lnTo>
                  <a:pt x="0" y="92559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9" name="TextBox 9"/>
          <p:cNvSpPr txBox="1"/>
          <p:nvPr/>
        </p:nvSpPr>
        <p:spPr>
          <a:xfrm>
            <a:off x="302647" y="253866"/>
            <a:ext cx="1826303" cy="53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05"/>
              </a:lnSpc>
            </a:pPr>
            <a:r>
              <a:rPr lang="en-US" sz="1575">
                <a:latin typeface="DejaVu Sans 1"/>
                <a:ea typeface="DejaVu Sans 1"/>
                <a:cs typeface="DejaVu Sans 1"/>
                <a:sym typeface="DejaVu Sans 1"/>
              </a:rPr>
              <a:t>Integraal digitaal samenwerken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4572000" cy="5143500"/>
          </a:xfrm>
          <a:custGeom>
            <a:avLst/>
            <a:gdLst/>
            <a:ahLst/>
            <a:cxnLst/>
            <a:rect l="l" t="t" r="r" b="b"/>
            <a:pathLst>
              <a:path w="9144000" h="10287000">
                <a:moveTo>
                  <a:pt x="0" y="0"/>
                </a:moveTo>
                <a:lnTo>
                  <a:pt x="9144000" y="0"/>
                </a:lnTo>
                <a:lnTo>
                  <a:pt x="9144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810" r="-154817"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3" name="Freeform 3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4" name="TextBox 4"/>
          <p:cNvSpPr txBox="1"/>
          <p:nvPr/>
        </p:nvSpPr>
        <p:spPr>
          <a:xfrm>
            <a:off x="4485768" y="1003865"/>
            <a:ext cx="4572000" cy="2731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66"/>
              </a:lnSpc>
            </a:pPr>
            <a:r>
              <a:rPr lang="en-US" sz="1618" b="1">
                <a:latin typeface="Open Sans 2 Bold"/>
                <a:ea typeface="Open Sans 2 Bold"/>
                <a:cs typeface="Open Sans 2 Bold"/>
                <a:sym typeface="Open Sans 2 Bold"/>
              </a:rPr>
              <a:t>Eén gedeeld platform: </a:t>
            </a:r>
          </a:p>
          <a:p>
            <a:pPr algn="ctr">
              <a:lnSpc>
                <a:spcPts val="2196"/>
              </a:lnSpc>
            </a:pPr>
            <a:endParaRPr lang="en-US" sz="1618" b="1">
              <a:latin typeface="Open Sans 2 Bold"/>
              <a:ea typeface="Open Sans 2 Bold"/>
              <a:cs typeface="Open Sans 2 Bold"/>
              <a:sym typeface="Open Sans 2 Bold"/>
            </a:endParaRPr>
          </a:p>
          <a:p>
            <a:pPr marL="295412" lvl="1" indent="-147706" algn="ctr">
              <a:lnSpc>
                <a:spcPts val="1916"/>
              </a:lnSpc>
              <a:buFont typeface="Arial"/>
              <a:buChar char="•"/>
            </a:pPr>
            <a:r>
              <a:rPr lang="en-US" sz="1368" b="1">
                <a:latin typeface="Open Sans 2 Bold"/>
                <a:ea typeface="Open Sans 2 Bold"/>
                <a:cs typeface="Open Sans 2 Bold"/>
                <a:sym typeface="Open Sans 2 Bold"/>
              </a:rPr>
              <a:t>Complexgegevens, strategie, inspecties en MJOP op 1 plaats, waarbij iedereen deze data verrijkt. </a:t>
            </a:r>
          </a:p>
          <a:p>
            <a:pPr algn="ctr">
              <a:lnSpc>
                <a:spcPts val="1916"/>
              </a:lnSpc>
            </a:pPr>
            <a:endParaRPr lang="en-US" sz="1368" b="1">
              <a:latin typeface="Open Sans 2 Bold"/>
              <a:ea typeface="Open Sans 2 Bold"/>
              <a:cs typeface="Open Sans 2 Bold"/>
              <a:sym typeface="Open Sans 2 Bold"/>
            </a:endParaRPr>
          </a:p>
          <a:p>
            <a:pPr marL="295412" lvl="1" indent="-147706" algn="ctr">
              <a:lnSpc>
                <a:spcPts val="1916"/>
              </a:lnSpc>
              <a:buFont typeface="Arial"/>
              <a:buChar char="•"/>
            </a:pPr>
            <a:r>
              <a:rPr lang="en-US" sz="1368" b="1">
                <a:latin typeface="Open Sans 2 Bold"/>
                <a:ea typeface="Open Sans 2 Bold"/>
                <a:cs typeface="Open Sans 2 Bold"/>
                <a:sym typeface="Open Sans 2 Bold"/>
              </a:rPr>
              <a:t>Iedereen werkt met dezelfde data, hierdoor goed te dashboarden</a:t>
            </a:r>
          </a:p>
          <a:p>
            <a:pPr algn="ctr">
              <a:lnSpc>
                <a:spcPts val="1916"/>
              </a:lnSpc>
            </a:pPr>
            <a:endParaRPr lang="en-US" sz="1368" b="1">
              <a:latin typeface="Open Sans 2 Bold"/>
              <a:ea typeface="Open Sans 2 Bold"/>
              <a:cs typeface="Open Sans 2 Bold"/>
              <a:sym typeface="Open Sans 2 Bold"/>
            </a:endParaRPr>
          </a:p>
          <a:p>
            <a:pPr marL="295412" lvl="1" indent="-147706" algn="ctr">
              <a:lnSpc>
                <a:spcPts val="1916"/>
              </a:lnSpc>
              <a:buFont typeface="Arial"/>
              <a:buChar char="•"/>
            </a:pPr>
            <a:r>
              <a:rPr lang="en-US" sz="1368" b="1">
                <a:latin typeface="Open Sans 2 Bold"/>
                <a:ea typeface="Open Sans 2 Bold"/>
                <a:cs typeface="Open Sans 2 Bold"/>
                <a:sym typeface="Open Sans 2 Bold"/>
              </a:rPr>
              <a:t>Grip op vastgoed op basis van resultaten en afspraken, niet op aannames</a:t>
            </a:r>
          </a:p>
          <a:p>
            <a:pPr algn="ctr">
              <a:lnSpc>
                <a:spcPts val="1636"/>
              </a:lnSpc>
              <a:spcBef>
                <a:spcPct val="0"/>
              </a:spcBef>
            </a:pPr>
            <a:endParaRPr lang="en-US" sz="1368" b="1"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8052146" y="2961170"/>
            <a:ext cx="2726999" cy="272699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58946" y="2089200"/>
            <a:ext cx="2726999" cy="272699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673783" y="-661936"/>
            <a:ext cx="5517998" cy="6137814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844216" y="1428502"/>
            <a:ext cx="5099158" cy="28166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Minder faalkosten</a:t>
            </a:r>
          </a:p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Minder afhankelijk van personen</a:t>
            </a:r>
          </a:p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Iedereen werkt vanuit dezelfde versie</a:t>
            </a:r>
          </a:p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Betere overdracht tussen partijen</a:t>
            </a:r>
          </a:p>
          <a:p>
            <a:pPr>
              <a:lnSpc>
                <a:spcPts val="3201"/>
              </a:lnSpc>
            </a:pPr>
            <a:endParaRPr lang="en-US" sz="1600" b="1"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>
              <a:lnSpc>
                <a:spcPts val="3201"/>
              </a:lnSpc>
            </a:pPr>
            <a:endParaRPr lang="en-US" sz="1600" b="1"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>
              <a:lnSpc>
                <a:spcPts val="3201"/>
              </a:lnSpc>
            </a:pPr>
            <a:endParaRPr lang="en-US" sz="1600" b="1"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4821228" y="3188649"/>
            <a:ext cx="1572567" cy="1850079"/>
          </a:xfrm>
          <a:custGeom>
            <a:avLst/>
            <a:gdLst/>
            <a:ahLst/>
            <a:cxnLst/>
            <a:rect l="l" t="t" r="r" b="b"/>
            <a:pathLst>
              <a:path w="3145134" h="3700157">
                <a:moveTo>
                  <a:pt x="0" y="0"/>
                </a:moveTo>
                <a:lnTo>
                  <a:pt x="3145134" y="0"/>
                </a:lnTo>
                <a:lnTo>
                  <a:pt x="3145134" y="3700157"/>
                </a:lnTo>
                <a:lnTo>
                  <a:pt x="0" y="37001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13" name="TextBox 13"/>
          <p:cNvSpPr txBox="1"/>
          <p:nvPr/>
        </p:nvSpPr>
        <p:spPr>
          <a:xfrm>
            <a:off x="3654308" y="772526"/>
            <a:ext cx="5453488" cy="338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205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Wat levert dit op in de samenwerking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8052146" y="2961170"/>
            <a:ext cx="2726999" cy="272699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58946" y="2089200"/>
            <a:ext cx="2726999" cy="272699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673783" y="-661936"/>
            <a:ext cx="5517998" cy="6137814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844216" y="1428502"/>
            <a:ext cx="5099158" cy="2406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Afspraken zijn zichtbaar en herleidbaar</a:t>
            </a:r>
          </a:p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Prestaties worden meetbaar</a:t>
            </a:r>
          </a:p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Besluiten zijn beter onderbouwd</a:t>
            </a:r>
          </a:p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Minder discussie over feiten</a:t>
            </a:r>
          </a:p>
          <a:p>
            <a:pPr>
              <a:lnSpc>
                <a:spcPts val="3201"/>
              </a:lnSpc>
            </a:pPr>
            <a:endParaRPr lang="en-US" sz="1600" b="1"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>
              <a:lnSpc>
                <a:spcPts val="3201"/>
              </a:lnSpc>
            </a:pPr>
            <a:endParaRPr lang="en-US" sz="1600" b="1"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4945655" y="3304477"/>
            <a:ext cx="1683399" cy="1683399"/>
          </a:xfrm>
          <a:custGeom>
            <a:avLst/>
            <a:gdLst/>
            <a:ahLst/>
            <a:cxnLst/>
            <a:rect l="l" t="t" r="r" b="b"/>
            <a:pathLst>
              <a:path w="3366797" h="3366797">
                <a:moveTo>
                  <a:pt x="0" y="0"/>
                </a:moveTo>
                <a:lnTo>
                  <a:pt x="3366797" y="0"/>
                </a:lnTo>
                <a:lnTo>
                  <a:pt x="3366797" y="3366797"/>
                </a:lnTo>
                <a:lnTo>
                  <a:pt x="0" y="33667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13" name="TextBox 13"/>
          <p:cNvSpPr txBox="1"/>
          <p:nvPr/>
        </p:nvSpPr>
        <p:spPr>
          <a:xfrm>
            <a:off x="3654308" y="772526"/>
            <a:ext cx="5453488" cy="338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205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Vertrouwen door transparantie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8052146" y="2961170"/>
            <a:ext cx="2726999" cy="272699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58946" y="2089200"/>
            <a:ext cx="2726999" cy="272699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673783" y="-661936"/>
            <a:ext cx="5517998" cy="6137814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844216" y="1428502"/>
            <a:ext cx="5099158" cy="1995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Meer continuïteit in de keten</a:t>
            </a:r>
          </a:p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Sneller bijsturen</a:t>
            </a:r>
          </a:p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Betere governance</a:t>
            </a:r>
          </a:p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Meer focus op het gezamenlijke resultaat</a:t>
            </a:r>
          </a:p>
          <a:p>
            <a:pPr>
              <a:lnSpc>
                <a:spcPts val="3201"/>
              </a:lnSpc>
            </a:pPr>
            <a:endParaRPr lang="en-US" sz="1600" b="1"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2" name="Freeform 12"/>
          <p:cNvSpPr/>
          <p:nvPr/>
        </p:nvSpPr>
        <p:spPr>
          <a:xfrm rot="1332994">
            <a:off x="4423447" y="2961170"/>
            <a:ext cx="2420471" cy="2057400"/>
          </a:xfrm>
          <a:custGeom>
            <a:avLst/>
            <a:gdLst/>
            <a:ahLst/>
            <a:cxnLst/>
            <a:rect l="l" t="t" r="r" b="b"/>
            <a:pathLst>
              <a:path w="4840941" h="4114800">
                <a:moveTo>
                  <a:pt x="0" y="0"/>
                </a:moveTo>
                <a:lnTo>
                  <a:pt x="4840942" y="0"/>
                </a:lnTo>
                <a:lnTo>
                  <a:pt x="484094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13" name="TextBox 13"/>
          <p:cNvSpPr txBox="1"/>
          <p:nvPr/>
        </p:nvSpPr>
        <p:spPr>
          <a:xfrm>
            <a:off x="3654308" y="772526"/>
            <a:ext cx="5453488" cy="3387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0"/>
              </a:lnSpc>
            </a:pPr>
            <a:r>
              <a:rPr lang="en-US" sz="205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Meer grip op de samenwerking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283020" y="0"/>
            <a:ext cx="1860980" cy="810626"/>
          </a:xfrm>
          <a:custGeom>
            <a:avLst/>
            <a:gdLst/>
            <a:ahLst/>
            <a:cxnLst/>
            <a:rect l="l" t="t" r="r" b="b"/>
            <a:pathLst>
              <a:path w="3721960" h="1621251">
                <a:moveTo>
                  <a:pt x="0" y="0"/>
                </a:moveTo>
                <a:lnTo>
                  <a:pt x="3721960" y="0"/>
                </a:lnTo>
                <a:lnTo>
                  <a:pt x="3721960" y="1621251"/>
                </a:lnTo>
                <a:lnTo>
                  <a:pt x="0" y="16212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83562"/>
            </a:stretch>
          </a:blipFill>
        </p:spPr>
        <p:txBody>
          <a:bodyPr/>
          <a:lstStyle/>
          <a:p>
            <a:endParaRPr lang="nl-NL" sz="700"/>
          </a:p>
        </p:txBody>
      </p:sp>
      <p:grpSp>
        <p:nvGrpSpPr>
          <p:cNvPr id="3" name="Group 3"/>
          <p:cNvGrpSpPr/>
          <p:nvPr/>
        </p:nvGrpSpPr>
        <p:grpSpPr>
          <a:xfrm>
            <a:off x="8052146" y="2961170"/>
            <a:ext cx="2726999" cy="272699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C2D1"/>
            </a:solidFill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458946" y="2089200"/>
            <a:ext cx="2726999" cy="2726999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ln w="38100" cap="sq">
              <a:solidFill>
                <a:srgbClr val="14497D"/>
              </a:solidFill>
              <a:prstDash val="solid"/>
              <a:miter/>
            </a:ln>
          </p:spPr>
          <p:txBody>
            <a:bodyPr/>
            <a:lstStyle/>
            <a:p>
              <a:endParaRPr lang="nl-NL" sz="7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23"/>
                </a:lnSpc>
              </a:pPr>
              <a:endParaRPr sz="7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1673783" y="-661936"/>
            <a:ext cx="5517998" cy="6137814"/>
            <a:chOff x="687070" y="247650"/>
            <a:chExt cx="11148060" cy="12400280"/>
          </a:xfrm>
        </p:grpSpPr>
        <p:sp>
          <p:nvSpPr>
            <p:cNvPr id="10" name="Freeform 10"/>
            <p:cNvSpPr/>
            <p:nvPr/>
          </p:nvSpPr>
          <p:spPr>
            <a:xfrm>
              <a:off x="366333" y="5962"/>
              <a:ext cx="10331959" cy="12110687"/>
            </a:xfrm>
            <a:custGeom>
              <a:avLst/>
              <a:gdLst/>
              <a:ahLst/>
              <a:cxnLst/>
              <a:rect l="l" t="t" r="r" b="b"/>
              <a:pathLst>
                <a:path w="10331959" h="12110687">
                  <a:moveTo>
                    <a:pt x="8848787" y="1491368"/>
                  </a:moveTo>
                  <a:cubicBezTo>
                    <a:pt x="8406827" y="966858"/>
                    <a:pt x="7868347" y="502038"/>
                    <a:pt x="7224457" y="246768"/>
                  </a:cubicBezTo>
                  <a:cubicBezTo>
                    <a:pt x="6765987" y="65158"/>
                    <a:pt x="6266877" y="-5962"/>
                    <a:pt x="5772847" y="388"/>
                  </a:cubicBezTo>
                  <a:cubicBezTo>
                    <a:pt x="3687507" y="30868"/>
                    <a:pt x="1791397" y="1485018"/>
                    <a:pt x="922717" y="3340488"/>
                  </a:cubicBezTo>
                  <a:cubicBezTo>
                    <a:pt x="160717" y="4971168"/>
                    <a:pt x="-366333" y="7786758"/>
                    <a:pt x="314387" y="9451728"/>
                  </a:cubicBezTo>
                  <a:cubicBezTo>
                    <a:pt x="993837" y="11116698"/>
                    <a:pt x="2133027" y="11999348"/>
                    <a:pt x="3881817" y="12075548"/>
                  </a:cubicBezTo>
                  <a:cubicBezTo>
                    <a:pt x="6635177" y="12394318"/>
                    <a:pt x="8721787" y="10496938"/>
                    <a:pt x="9751757" y="8303648"/>
                  </a:cubicBezTo>
                  <a:cubicBezTo>
                    <a:pt x="10781728" y="6110358"/>
                    <a:pt x="10415967" y="3355728"/>
                    <a:pt x="8848787" y="1491368"/>
                  </a:cubicBezTo>
                  <a:close/>
                </a:path>
              </a:pathLst>
            </a:custGeom>
            <a:blipFill>
              <a:blip r:embed="rId3"/>
              <a:stretch>
                <a:fillRect l="-54191" r="-54191"/>
              </a:stretch>
            </a:blipFill>
          </p:spPr>
          <p:txBody>
            <a:bodyPr/>
            <a:lstStyle/>
            <a:p>
              <a:endParaRPr lang="nl-NL" sz="7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844216" y="1428502"/>
            <a:ext cx="5099158" cy="32270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Complexoverstijgende analyses</a:t>
            </a:r>
          </a:p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Koppeling met PowerBI</a:t>
            </a:r>
          </a:p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Borging van kwaliteitsafspraken (KPI's)</a:t>
            </a:r>
          </a:p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Realtime inzicht</a:t>
            </a:r>
          </a:p>
          <a:p>
            <a:pPr marL="345540" lvl="1" indent="-172770">
              <a:lnSpc>
                <a:spcPts val="3201"/>
              </a:lnSpc>
              <a:buFont typeface="Arial"/>
              <a:buChar char="•"/>
            </a:pPr>
            <a:r>
              <a:rPr lang="en-US" sz="1600" b="1">
                <a:latin typeface="Open Sans 1 Bold"/>
                <a:ea typeface="Open Sans 1 Bold"/>
                <a:cs typeface="Open Sans 1 Bold"/>
                <a:sym typeface="Open Sans 1 Bold"/>
              </a:rPr>
              <a:t>Procesborging (zowel RGS als ISO: 55000)</a:t>
            </a:r>
          </a:p>
          <a:p>
            <a:pPr>
              <a:lnSpc>
                <a:spcPts val="3201"/>
              </a:lnSpc>
            </a:pPr>
            <a:endParaRPr lang="en-US" sz="1600" b="1"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>
              <a:lnSpc>
                <a:spcPts val="3201"/>
              </a:lnSpc>
            </a:pPr>
            <a:endParaRPr lang="en-US" sz="1600" b="1"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>
              <a:lnSpc>
                <a:spcPts val="3201"/>
              </a:lnSpc>
            </a:pPr>
            <a:endParaRPr lang="en-US" sz="1600" b="1">
              <a:latin typeface="Open Sans 1 Bold"/>
              <a:ea typeface="Open Sans 1 Bold"/>
              <a:cs typeface="Open Sans 1 Bold"/>
              <a:sym typeface="Open Sans 1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4924862" y="3488207"/>
            <a:ext cx="1856731" cy="1606072"/>
          </a:xfrm>
          <a:custGeom>
            <a:avLst/>
            <a:gdLst/>
            <a:ahLst/>
            <a:cxnLst/>
            <a:rect l="l" t="t" r="r" b="b"/>
            <a:pathLst>
              <a:path w="3713462" h="3212144">
                <a:moveTo>
                  <a:pt x="0" y="0"/>
                </a:moveTo>
                <a:lnTo>
                  <a:pt x="3713462" y="0"/>
                </a:lnTo>
                <a:lnTo>
                  <a:pt x="3713462" y="3212144"/>
                </a:lnTo>
                <a:lnTo>
                  <a:pt x="0" y="32121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13" name="TextBox 13"/>
          <p:cNvSpPr txBox="1"/>
          <p:nvPr/>
        </p:nvSpPr>
        <p:spPr>
          <a:xfrm>
            <a:off x="3654308" y="743951"/>
            <a:ext cx="4397839" cy="585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1">
                <a:solidFill>
                  <a:srgbClr val="012141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Dashboarding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64932" y="-3160"/>
            <a:ext cx="11437022" cy="5146660"/>
          </a:xfrm>
          <a:custGeom>
            <a:avLst/>
            <a:gdLst/>
            <a:ahLst/>
            <a:cxnLst/>
            <a:rect l="l" t="t" r="r" b="b"/>
            <a:pathLst>
              <a:path w="22874043" h="10293319">
                <a:moveTo>
                  <a:pt x="0" y="0"/>
                </a:moveTo>
                <a:lnTo>
                  <a:pt x="22874043" y="0"/>
                </a:lnTo>
                <a:lnTo>
                  <a:pt x="22874043" y="10293319"/>
                </a:lnTo>
                <a:lnTo>
                  <a:pt x="0" y="1029331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8186" b="-19591"/>
            </a:stretch>
          </a:blipFill>
        </p:spPr>
        <p:txBody>
          <a:bodyPr/>
          <a:lstStyle/>
          <a:p>
            <a:endParaRPr lang="nl-NL" sz="700"/>
          </a:p>
        </p:txBody>
      </p:sp>
      <p:sp>
        <p:nvSpPr>
          <p:cNvPr id="3" name="TextBox 3"/>
          <p:cNvSpPr txBox="1"/>
          <p:nvPr/>
        </p:nvSpPr>
        <p:spPr>
          <a:xfrm>
            <a:off x="0" y="50814"/>
            <a:ext cx="9144000" cy="858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b="1">
                <a:solidFill>
                  <a:srgbClr val="FFFFFF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De zachte kant van samenwerking vang je niet in ICT, maar een goede samenwerking kan niet zonder!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rossover">
  <a:themeElements>
    <a:clrScheme name="Office">
      <a:dk1>
        <a:srgbClr val="000000"/>
      </a:dk1>
      <a:lt1>
        <a:srgbClr val="FFFFFF"/>
      </a:lt1>
      <a:dk2>
        <a:srgbClr val="515A73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904</Words>
  <Application>Microsoft Office PowerPoint</Application>
  <PresentationFormat>Diavoorstelling (16:9)</PresentationFormat>
  <Paragraphs>193</Paragraphs>
  <Slides>38</Slides>
  <Notes>14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11</vt:i4>
      </vt:variant>
      <vt:variant>
        <vt:lpstr>Thema</vt:lpstr>
      </vt:variant>
      <vt:variant>
        <vt:i4>2</vt:i4>
      </vt:variant>
      <vt:variant>
        <vt:lpstr>Diatitels</vt:lpstr>
      </vt:variant>
      <vt:variant>
        <vt:i4>38</vt:i4>
      </vt:variant>
    </vt:vector>
  </HeadingPairs>
  <TitlesOfParts>
    <vt:vector size="51" baseType="lpstr">
      <vt:lpstr>Open Sans 1 Bold</vt:lpstr>
      <vt:lpstr>Caveat</vt:lpstr>
      <vt:lpstr>Open Sans 1 Italics</vt:lpstr>
      <vt:lpstr>Poppins Light</vt:lpstr>
      <vt:lpstr>Poppins</vt:lpstr>
      <vt:lpstr>Open Sans 2 Bold</vt:lpstr>
      <vt:lpstr>DejaVu Sans 1</vt:lpstr>
      <vt:lpstr>Calibri</vt:lpstr>
      <vt:lpstr>Open Sans 1 Bold Italics</vt:lpstr>
      <vt:lpstr>Open Sans 1</vt:lpstr>
      <vt:lpstr>Arial</vt:lpstr>
      <vt:lpstr>Simple Light</vt:lpstr>
      <vt:lpstr>crossover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Rob de Lang | OnderhoudNL</cp:lastModifiedBy>
  <cp:revision>1</cp:revision>
  <dcterms:modified xsi:type="dcterms:W3CDTF">2026-09-17T10:17:35Z</dcterms:modified>
</cp:coreProperties>
</file>